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705" r:id="rId6"/>
    <p:sldId id="282" r:id="rId7"/>
    <p:sldId id="707" r:id="rId8"/>
    <p:sldId id="635" r:id="rId9"/>
    <p:sldId id="636" r:id="rId10"/>
    <p:sldId id="691" r:id="rId11"/>
    <p:sldId id="679" r:id="rId12"/>
    <p:sldId id="695" r:id="rId13"/>
    <p:sldId id="694" r:id="rId14"/>
    <p:sldId id="693" r:id="rId15"/>
    <p:sldId id="680" r:id="rId16"/>
    <p:sldId id="683" r:id="rId17"/>
    <p:sldId id="684" r:id="rId18"/>
    <p:sldId id="699" r:id="rId19"/>
    <p:sldId id="700" r:id="rId20"/>
    <p:sldId id="696" r:id="rId21"/>
    <p:sldId id="704" r:id="rId22"/>
    <p:sldId id="703" r:id="rId23"/>
    <p:sldId id="702" r:id="rId24"/>
    <p:sldId id="708" r:id="rId25"/>
    <p:sldId id="706" r:id="rId26"/>
    <p:sldId id="688" r:id="rId27"/>
    <p:sldId id="283" r:id="rId2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A programação dos trabalhos de manutenção da plataforma é realizada de maneira manual pelos planejadores, utilizando sistemas e planilhas sem recursos de otimização. </a:t>
          </a:r>
        </a:p>
        <a:p>
          <a:pPr>
            <a:lnSpc>
              <a:spcPct val="100000"/>
            </a:lnSpc>
          </a:pPr>
          <a:r>
            <a:rPr lang="pt-BR" noProof="1"/>
            <a:t>Por conta da forma manual de realização da programação e das restrições de simultaneidade, a alocação da mão de obra das equipes de manutenção sempre fica abaixo do HH disponível.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Diariamente é realizada uma reunião de avaliação da simultaneidade com toda a liderança da plataforma. Por conta da forma manual de realização, essa reunião consome grande HH para discussão e reprogramação dos trabalhos identificados como incompatíveis para realização simultânea.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1"/>
            <a:t>Falhas na avaliação de simultaneidade podem ocorrer, sendo identificadas somente no momento de execução dos trabalhos. Quando essa condição ocorre, por questões de segurança é exigida a paralização de pelos menos um dos trabalhos incompatíveis, gerando ociosidade para a mão de obra alocada nestes trabalhos e desperdício de HH.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1, como havia </a:t>
          </a:r>
          <a:r>
            <a:rPr lang="pt-BR" noProof="1">
              <a:solidFill>
                <a:srgbClr val="FF0000"/>
              </a:solidFill>
            </a:rPr>
            <a:t>muitas</a:t>
          </a:r>
          <a:r>
            <a:rPr lang="pt-BR" noProof="1"/>
            <a:t> restrições de precedência e também tarefas repetidas devido possuírem mais de uma característica, o otimizador obteve </a:t>
          </a:r>
          <a:r>
            <a:rPr lang="pt-BR" b="1" noProof="1">
              <a:solidFill>
                <a:schemeClr val="tx1"/>
              </a:solidFill>
            </a:rPr>
            <a:t>2% de melhoria </a:t>
          </a:r>
          <a:r>
            <a:rPr lang="pt-BR" noProof="1"/>
            <a:t>na utilização da mão de obra alocada, </a:t>
          </a:r>
          <a:r>
            <a:rPr lang="pt-BR" b="1" noProof="1"/>
            <a:t>aumentando a utilização de 263 para 272 horas</a:t>
          </a:r>
          <a:r>
            <a:rPr lang="pt-BR" noProof="1"/>
            <a:t>, das </a:t>
          </a:r>
          <a:r>
            <a:rPr lang="pt-BR" b="1" noProof="1"/>
            <a:t>371 horas </a:t>
          </a:r>
          <a:r>
            <a:rPr lang="pt-BR" noProof="1"/>
            <a:t>possíveis que foram alocadas para o dia.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2, como havia </a:t>
          </a:r>
          <a:r>
            <a:rPr lang="pt-BR" noProof="1">
              <a:solidFill>
                <a:srgbClr val="0033CC"/>
              </a:solidFill>
            </a:rPr>
            <a:t>poucas</a:t>
          </a:r>
          <a:r>
            <a:rPr lang="pt-BR" noProof="1"/>
            <a:t> restrições de precedência e nenhuma tarefa repetida por possuir mais de uma característica, o otimizador permitiu a </a:t>
          </a:r>
          <a:r>
            <a:rPr lang="pt-BR" b="1" noProof="1"/>
            <a:t>utilização de 100% da mão de obra alocada</a:t>
          </a:r>
          <a:r>
            <a:rPr lang="pt-BR" noProof="1"/>
            <a:t>, aumentando das </a:t>
          </a:r>
          <a:r>
            <a:rPr lang="pt-BR" b="1" noProof="1"/>
            <a:t>40 horas </a:t>
          </a:r>
          <a:r>
            <a:rPr lang="pt-BR" noProof="1"/>
            <a:t>iniciais  (</a:t>
          </a:r>
          <a:r>
            <a:rPr lang="pt-BR" b="1" noProof="1"/>
            <a:t>31%</a:t>
          </a:r>
          <a:r>
            <a:rPr lang="pt-BR" noProof="1"/>
            <a:t>) para as </a:t>
          </a:r>
          <a:r>
            <a:rPr lang="pt-BR" b="1" noProof="1"/>
            <a:t>130 horas </a:t>
          </a:r>
          <a:r>
            <a:rPr lang="pt-BR" noProof="1"/>
            <a:t>possíveis que foram alocadas para o dia. 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No dia 3, como também havia </a:t>
          </a:r>
          <a:r>
            <a:rPr lang="pt-BR" noProof="1">
              <a:solidFill>
                <a:srgbClr val="0033CC"/>
              </a:solidFill>
            </a:rPr>
            <a:t>poucas</a:t>
          </a:r>
          <a:r>
            <a:rPr lang="pt-BR" noProof="1"/>
            <a:t> restrições de precedência e nenhuma tarefa repetida por possuir mais de uma característica, o otimizador também permitiu a </a:t>
          </a:r>
          <a:r>
            <a:rPr lang="pt-BR" b="1" noProof="1"/>
            <a:t>utilização de 100% da mão de obra alocada</a:t>
          </a:r>
          <a:r>
            <a:rPr lang="pt-BR" noProof="1"/>
            <a:t>, aumentando das </a:t>
          </a:r>
          <a:r>
            <a:rPr lang="pt-BR" b="1" noProof="1"/>
            <a:t>90 horas </a:t>
          </a:r>
          <a:r>
            <a:rPr lang="pt-BR" noProof="1"/>
            <a:t>iniciais  (</a:t>
          </a:r>
          <a:r>
            <a:rPr lang="pt-BR" b="1" noProof="1"/>
            <a:t>87%</a:t>
          </a:r>
          <a:r>
            <a:rPr lang="pt-BR" noProof="1"/>
            <a:t>) para as </a:t>
          </a:r>
          <a:r>
            <a:rPr lang="pt-BR" b="1" noProof="1"/>
            <a:t>104 horas </a:t>
          </a:r>
          <a:r>
            <a:rPr lang="pt-BR" noProof="1"/>
            <a:t>possíveis que foram alocadas para o dia. 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 custScaleX="101967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 custScaleX="102157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 custScaleX="102524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 partir das coordenadas de cada trabalho e de suas características, o modelo permite identificar facilmente os pares de trabalhos que não atendem ao critério de distância segura entre eles.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algn="just" rtl="0"/>
          <a:endParaRPr lang="pt-BR" noProof="1"/>
        </a:p>
      </dgm:t>
    </dgm:pt>
    <dgm:pt modelId="{49225C73-1633-42F1-AB3B-7CB183E5F8B8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As reuniões diárias de avaliação da simultaneida podem tornar-se mais reduzidas, liberando o HH da equipe envolvida em sua realização, considerando que a matriz identifica os pares de trabalhos que não atendem o critério de distância segura entre eles. 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algn="just" rtl="0"/>
          <a:endParaRPr lang="pt-BR" noProof="1"/>
        </a:p>
      </dgm:t>
    </dgm:pt>
    <dgm:pt modelId="{1C383F32-22E8-4F62-A3E0-BDC3D5F48992}">
      <dgm:prSet/>
      <dgm:spPr/>
      <dgm:t>
        <a:bodyPr rtlCol="0"/>
        <a:lstStyle/>
        <a:p>
          <a:pPr algn="just">
            <a:lnSpc>
              <a:spcPct val="100000"/>
            </a:lnSpc>
          </a:pPr>
          <a:r>
            <a:rPr lang="pt-BR" noProof="1"/>
            <a:t>A otimização dos horários de início de cada trabalho permite maior utilização da mão de obra disponível, uma vez que remove a sobreposição de horários entre os pares de trabalhos incompatíveis para realização simultânea. 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algn="just" rtl="0"/>
          <a:endParaRPr lang="pt-BR" noProof="1"/>
        </a:p>
      </dgm:t>
    </dgm:pt>
    <dgm:pt modelId="{A8C5410F-DF71-4BE9-9ED2-2E2721D47A5F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A8001112-86E3-486E-B86D-DF0C9534424C}" type="pres">
      <dgm:prSet presAssocID="{40FC4FFE-8987-4A26-B7F4-8A516F18ADAE}" presName="compNode" presStyleCnt="0"/>
      <dgm:spPr/>
    </dgm:pt>
    <dgm:pt modelId="{A18DB009-64A5-427D-8A47-E1C873DD5464}" type="pres">
      <dgm:prSet presAssocID="{40FC4FFE-8987-4A26-B7F4-8A516F18ADAE}" presName="bgRect" presStyleLbl="bgShp" presStyleIdx="0" presStyleCnt="3"/>
      <dgm:spPr/>
    </dgm:pt>
    <dgm:pt modelId="{F2E6DAD8-7CAF-41C4-B084-C0534C153CB9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DE43141-9478-41E7-8E9E-C7C97F3B6BC0}" type="pres">
      <dgm:prSet presAssocID="{40FC4FFE-8987-4A26-B7F4-8A516F18ADAE}" presName="spaceRect" presStyleCnt="0"/>
      <dgm:spPr/>
    </dgm:pt>
    <dgm:pt modelId="{DC3B7816-26DE-4081-BACE-9BCE5DAB9023}" type="pres">
      <dgm:prSet presAssocID="{40FC4FFE-8987-4A26-B7F4-8A516F18ADAE}" presName="parTx" presStyleLbl="revTx" presStyleIdx="0" presStyleCnt="3">
        <dgm:presLayoutVars>
          <dgm:chMax val="0"/>
          <dgm:chPref val="0"/>
        </dgm:presLayoutVars>
      </dgm:prSet>
      <dgm:spPr/>
    </dgm:pt>
    <dgm:pt modelId="{02F864DD-BF5D-4E35-B8DD-7838A194608D}" type="pres">
      <dgm:prSet presAssocID="{5B62599A-5C9B-48E7-896E-EA782AC60C8B}" presName="sibTrans" presStyleCnt="0"/>
      <dgm:spPr/>
    </dgm:pt>
    <dgm:pt modelId="{A87F7F5C-6B9E-4529-AE6C-0320A6249238}" type="pres">
      <dgm:prSet presAssocID="{49225C73-1633-42F1-AB3B-7CB183E5F8B8}" presName="compNode" presStyleCnt="0"/>
      <dgm:spPr/>
    </dgm:pt>
    <dgm:pt modelId="{6D1BB9B2-D24E-4005-93A9-B62E508FA758}" type="pres">
      <dgm:prSet presAssocID="{49225C73-1633-42F1-AB3B-7CB183E5F8B8}" presName="bgRect" presStyleLbl="bgShp" presStyleIdx="1" presStyleCnt="3"/>
      <dgm:spPr/>
    </dgm:pt>
    <dgm:pt modelId="{306C531D-EFB8-4BD7-8130-150E9A36B4F9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5563696-0501-4457-9F3A-D329B6C9CF3C}" type="pres">
      <dgm:prSet presAssocID="{49225C73-1633-42F1-AB3B-7CB183E5F8B8}" presName="spaceRect" presStyleCnt="0"/>
      <dgm:spPr/>
    </dgm:pt>
    <dgm:pt modelId="{0189E087-F12F-4003-9E72-E5D5A77C7930}" type="pres">
      <dgm:prSet presAssocID="{49225C73-1633-42F1-AB3B-7CB183E5F8B8}" presName="parTx" presStyleLbl="revTx" presStyleIdx="1" presStyleCnt="3">
        <dgm:presLayoutVars>
          <dgm:chMax val="0"/>
          <dgm:chPref val="0"/>
        </dgm:presLayoutVars>
      </dgm:prSet>
      <dgm:spPr/>
    </dgm:pt>
    <dgm:pt modelId="{079E4F75-67BC-4C29-A8C9-B0419A9B8DEE}" type="pres">
      <dgm:prSet presAssocID="{9646853A-8964-4519-A5B1-0B7D18B2983D}" presName="sibTrans" presStyleCnt="0"/>
      <dgm:spPr/>
    </dgm:pt>
    <dgm:pt modelId="{1B557717-06A4-487A-90E7-854641899271}" type="pres">
      <dgm:prSet presAssocID="{1C383F32-22E8-4F62-A3E0-BDC3D5F48992}" presName="compNode" presStyleCnt="0"/>
      <dgm:spPr/>
    </dgm:pt>
    <dgm:pt modelId="{AB958BF5-6BF2-45C6-8E9D-797FCF40C364}" type="pres">
      <dgm:prSet presAssocID="{1C383F32-22E8-4F62-A3E0-BDC3D5F48992}" presName="bgRect" presStyleLbl="bgShp" presStyleIdx="2" presStyleCnt="3"/>
      <dgm:spPr/>
    </dgm:pt>
    <dgm:pt modelId="{B3A3E000-D675-4980-848D-39B301B9A468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1A8E1060-097A-4A97-85D8-072B3C113EB8}" type="pres">
      <dgm:prSet presAssocID="{1C383F32-22E8-4F62-A3E0-BDC3D5F48992}" presName="spaceRect" presStyleCnt="0"/>
      <dgm:spPr/>
    </dgm:pt>
    <dgm:pt modelId="{7D5D05FF-1537-4096-A6B4-5EB0ED3DB728}" type="pres">
      <dgm:prSet presAssocID="{1C383F32-22E8-4F62-A3E0-BDC3D5F489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377880C-74CC-43BF-849A-128BEABC7E72}" type="presOf" srcId="{01A66772-F185-4D58-B8BB-E9370D7A7A2B}" destId="{A8C5410F-DF71-4BE9-9ED2-2E2721D47A5F}" srcOrd="0" destOrd="0" presId="urn:microsoft.com/office/officeart/2018/2/layout/IconVerticalSoli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5EAECD8-E4E5-445D-AC00-34B149C58713}" type="presOf" srcId="{40FC4FFE-8987-4A26-B7F4-8A516F18ADAE}" destId="{DC3B7816-26DE-4081-BACE-9BCE5DAB9023}" srcOrd="0" destOrd="0" presId="urn:microsoft.com/office/officeart/2018/2/layout/IconVerticalSolidList"/>
    <dgm:cxn modelId="{0F588CDB-5028-4617-8B48-E386F67D853D}" type="presOf" srcId="{1C383F32-22E8-4F62-A3E0-BDC3D5F48992}" destId="{7D5D05FF-1537-4096-A6B4-5EB0ED3DB728}" srcOrd="0" destOrd="0" presId="urn:microsoft.com/office/officeart/2018/2/layout/IconVerticalSolidList"/>
    <dgm:cxn modelId="{4D6CAFED-4F1D-42B4-A09A-198297A1051E}" type="presOf" srcId="{49225C73-1633-42F1-AB3B-7CB183E5F8B8}" destId="{0189E087-F12F-4003-9E72-E5D5A77C7930}" srcOrd="0" destOrd="0" presId="urn:microsoft.com/office/officeart/2018/2/layout/IconVerticalSolidList"/>
    <dgm:cxn modelId="{3497D5AE-2EB3-48F9-B815-D2E672081A00}" type="presParOf" srcId="{A8C5410F-DF71-4BE9-9ED2-2E2721D47A5F}" destId="{A8001112-86E3-486E-B86D-DF0C9534424C}" srcOrd="0" destOrd="0" presId="urn:microsoft.com/office/officeart/2018/2/layout/IconVerticalSolidList"/>
    <dgm:cxn modelId="{9E6D9D30-EC36-42A9-B4FE-68C3CC987FDA}" type="presParOf" srcId="{A8001112-86E3-486E-B86D-DF0C9534424C}" destId="{A18DB009-64A5-427D-8A47-E1C873DD5464}" srcOrd="0" destOrd="0" presId="urn:microsoft.com/office/officeart/2018/2/layout/IconVerticalSolidList"/>
    <dgm:cxn modelId="{48A21C37-7D19-4B77-9048-CE89D77069A4}" type="presParOf" srcId="{A8001112-86E3-486E-B86D-DF0C9534424C}" destId="{F2E6DAD8-7CAF-41C4-B084-C0534C153CB9}" srcOrd="1" destOrd="0" presId="urn:microsoft.com/office/officeart/2018/2/layout/IconVerticalSolidList"/>
    <dgm:cxn modelId="{1C82E432-36E6-46FA-BC1E-5E01E72A106E}" type="presParOf" srcId="{A8001112-86E3-486E-B86D-DF0C9534424C}" destId="{3DE43141-9478-41E7-8E9E-C7C97F3B6BC0}" srcOrd="2" destOrd="0" presId="urn:microsoft.com/office/officeart/2018/2/layout/IconVerticalSolidList"/>
    <dgm:cxn modelId="{BD70360E-23FA-4B50-BE3D-AAFCB474BF3F}" type="presParOf" srcId="{A8001112-86E3-486E-B86D-DF0C9534424C}" destId="{DC3B7816-26DE-4081-BACE-9BCE5DAB9023}" srcOrd="3" destOrd="0" presId="urn:microsoft.com/office/officeart/2018/2/layout/IconVerticalSolidList"/>
    <dgm:cxn modelId="{E446DD7B-60FC-46F4-8952-ABB6AF5A2635}" type="presParOf" srcId="{A8C5410F-DF71-4BE9-9ED2-2E2721D47A5F}" destId="{02F864DD-BF5D-4E35-B8DD-7838A194608D}" srcOrd="1" destOrd="0" presId="urn:microsoft.com/office/officeart/2018/2/layout/IconVerticalSolidList"/>
    <dgm:cxn modelId="{29F3A5A9-0F42-42CD-A138-CDEC262A9FAA}" type="presParOf" srcId="{A8C5410F-DF71-4BE9-9ED2-2E2721D47A5F}" destId="{A87F7F5C-6B9E-4529-AE6C-0320A6249238}" srcOrd="2" destOrd="0" presId="urn:microsoft.com/office/officeart/2018/2/layout/IconVerticalSolidList"/>
    <dgm:cxn modelId="{22E60098-3B2B-42CB-A720-0DA0A17E58D4}" type="presParOf" srcId="{A87F7F5C-6B9E-4529-AE6C-0320A6249238}" destId="{6D1BB9B2-D24E-4005-93A9-B62E508FA758}" srcOrd="0" destOrd="0" presId="urn:microsoft.com/office/officeart/2018/2/layout/IconVerticalSolidList"/>
    <dgm:cxn modelId="{DC128363-1A82-4A6F-A7E9-81952C79D134}" type="presParOf" srcId="{A87F7F5C-6B9E-4529-AE6C-0320A6249238}" destId="{306C531D-EFB8-4BD7-8130-150E9A36B4F9}" srcOrd="1" destOrd="0" presId="urn:microsoft.com/office/officeart/2018/2/layout/IconVerticalSolidList"/>
    <dgm:cxn modelId="{CDE4775F-9E1A-435B-B726-D566C469A226}" type="presParOf" srcId="{A87F7F5C-6B9E-4529-AE6C-0320A6249238}" destId="{45563696-0501-4457-9F3A-D329B6C9CF3C}" srcOrd="2" destOrd="0" presId="urn:microsoft.com/office/officeart/2018/2/layout/IconVerticalSolidList"/>
    <dgm:cxn modelId="{F5C340AE-89CD-470A-A3DC-B1CAB51E600F}" type="presParOf" srcId="{A87F7F5C-6B9E-4529-AE6C-0320A6249238}" destId="{0189E087-F12F-4003-9E72-E5D5A77C7930}" srcOrd="3" destOrd="0" presId="urn:microsoft.com/office/officeart/2018/2/layout/IconVerticalSolidList"/>
    <dgm:cxn modelId="{ECA579B3-5937-462C-B7FD-491CB89A5F18}" type="presParOf" srcId="{A8C5410F-DF71-4BE9-9ED2-2E2721D47A5F}" destId="{079E4F75-67BC-4C29-A8C9-B0419A9B8DEE}" srcOrd="3" destOrd="0" presId="urn:microsoft.com/office/officeart/2018/2/layout/IconVerticalSolidList"/>
    <dgm:cxn modelId="{01663525-A265-420D-B353-C2DA651766B9}" type="presParOf" srcId="{A8C5410F-DF71-4BE9-9ED2-2E2721D47A5F}" destId="{1B557717-06A4-487A-90E7-854641899271}" srcOrd="4" destOrd="0" presId="urn:microsoft.com/office/officeart/2018/2/layout/IconVerticalSolidList"/>
    <dgm:cxn modelId="{85F956E5-00C9-4F37-A6CA-95833CCC9480}" type="presParOf" srcId="{1B557717-06A4-487A-90E7-854641899271}" destId="{AB958BF5-6BF2-45C6-8E9D-797FCF40C364}" srcOrd="0" destOrd="0" presId="urn:microsoft.com/office/officeart/2018/2/layout/IconVerticalSolidList"/>
    <dgm:cxn modelId="{70C8504C-30CC-4055-9180-C6C473DFF955}" type="presParOf" srcId="{1B557717-06A4-487A-90E7-854641899271}" destId="{B3A3E000-D675-4980-848D-39B301B9A468}" srcOrd="1" destOrd="0" presId="urn:microsoft.com/office/officeart/2018/2/layout/IconVerticalSolidList"/>
    <dgm:cxn modelId="{C435ECAB-0119-46F7-AF5F-8AE68D236FA4}" type="presParOf" srcId="{1B557717-06A4-487A-90E7-854641899271}" destId="{1A8E1060-097A-4A97-85D8-072B3C113EB8}" srcOrd="2" destOrd="0" presId="urn:microsoft.com/office/officeart/2018/2/layout/IconVerticalSolidList"/>
    <dgm:cxn modelId="{B0346613-C593-4DC4-A845-9AF9346A7F4F}" type="presParOf" srcId="{1B557717-06A4-487A-90E7-854641899271}" destId="{7D5D05FF-1537-4096-A6B4-5EB0ED3DB7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0" y="491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327384" y="491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A programação dos trabalhos de manutenção da plataforma é realizada de maneira manual pelos planejadores, utilizando sistemas e planilhas sem recursos de otimização.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Por conta da forma manual de realização da programação e das restrições de simultaneidade, a alocação da mão de obra das equipes de manutenção sempre fica abaixo do HH disponível.</a:t>
          </a:r>
        </a:p>
      </dsp:txBody>
      <dsp:txXfrm>
        <a:off x="1327384" y="491"/>
        <a:ext cx="9848106" cy="1149250"/>
      </dsp:txXfrm>
    </dsp:sp>
    <dsp:sp modelId="{6D1BB9B2-D24E-4005-93A9-B62E508FA758}">
      <dsp:nvSpPr>
        <dsp:cNvPr id="0" name=""/>
        <dsp:cNvSpPr/>
      </dsp:nvSpPr>
      <dsp:spPr>
        <a:xfrm>
          <a:off x="0" y="1437054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327384" y="1437054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Diariamente é realizada uma reunião de avaliação da simultaneidade com toda a liderança da plataforma. Por conta da forma manual de realização, essa reunião consome grande HH para discussão e reprogramação dos trabalhos identificados como incompatíveis para realização simultânea.</a:t>
          </a:r>
        </a:p>
      </dsp:txBody>
      <dsp:txXfrm>
        <a:off x="1327384" y="1437054"/>
        <a:ext cx="9848106" cy="1149250"/>
      </dsp:txXfrm>
    </dsp:sp>
    <dsp:sp modelId="{AB958BF5-6BF2-45C6-8E9D-797FCF40C364}">
      <dsp:nvSpPr>
        <dsp:cNvPr id="0" name=""/>
        <dsp:cNvSpPr/>
      </dsp:nvSpPr>
      <dsp:spPr>
        <a:xfrm>
          <a:off x="0" y="2873618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327384" y="2873618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1"/>
            <a:t>Falhas na avaliação de simultaneidade podem ocorrer, sendo identificadas somente no momento de execução dos trabalhos. Quando essa condição ocorre, por questões de segurança é exigida a paralização de pelos menos um dos trabalhos incompatíveis, gerando ociosidade para a mão de obra alocada nestes trabalhos e desperdício de HH.</a:t>
          </a:r>
        </a:p>
      </dsp:txBody>
      <dsp:txXfrm>
        <a:off x="1327384" y="2873618"/>
        <a:ext cx="9848106" cy="1149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-60855" y="6377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285775" y="264202"/>
          <a:ext cx="630237" cy="6302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165775" y="6377"/>
          <a:ext cx="10043140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1, como havia </a:t>
          </a:r>
          <a:r>
            <a:rPr lang="pt-BR" sz="1700" kern="1200" noProof="1">
              <a:solidFill>
                <a:srgbClr val="FF0000"/>
              </a:solidFill>
            </a:rPr>
            <a:t>muitas</a:t>
          </a:r>
          <a:r>
            <a:rPr lang="pt-BR" sz="1700" kern="1200" noProof="1"/>
            <a:t> restrições de precedência e também tarefas repetidas devido possuírem mais de uma característica, o otimizador obteve </a:t>
          </a:r>
          <a:r>
            <a:rPr lang="pt-BR" sz="1700" b="1" kern="1200" noProof="1">
              <a:solidFill>
                <a:schemeClr val="tx1"/>
              </a:solidFill>
            </a:rPr>
            <a:t>2% de melhoria </a:t>
          </a:r>
          <a:r>
            <a:rPr lang="pt-BR" sz="1700" kern="1200" noProof="1"/>
            <a:t>na utilização da mão de obra alocada, </a:t>
          </a:r>
          <a:r>
            <a:rPr lang="pt-BR" sz="1700" b="1" kern="1200" noProof="1"/>
            <a:t>aumentando a utilização de 263 para 272 horas</a:t>
          </a:r>
          <a:r>
            <a:rPr lang="pt-BR" sz="1700" kern="1200" noProof="1"/>
            <a:t>, das </a:t>
          </a:r>
          <a:r>
            <a:rPr lang="pt-BR" sz="1700" b="1" kern="1200" noProof="1"/>
            <a:t>371 horas </a:t>
          </a:r>
          <a:r>
            <a:rPr lang="pt-BR" sz="1700" kern="1200" noProof="1"/>
            <a:t>possíveis que foram alocadas para o dia. </a:t>
          </a:r>
        </a:p>
      </dsp:txBody>
      <dsp:txXfrm>
        <a:off x="1165775" y="6377"/>
        <a:ext cx="10043140" cy="1145887"/>
      </dsp:txXfrm>
    </dsp:sp>
    <dsp:sp modelId="{6D1BB9B2-D24E-4005-93A9-B62E508FA758}">
      <dsp:nvSpPr>
        <dsp:cNvPr id="0" name=""/>
        <dsp:cNvSpPr/>
      </dsp:nvSpPr>
      <dsp:spPr>
        <a:xfrm>
          <a:off x="-60855" y="1438736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285775" y="1696561"/>
          <a:ext cx="630237" cy="6302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156418" y="1438736"/>
          <a:ext cx="10061854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2, como havia </a:t>
          </a:r>
          <a:r>
            <a:rPr lang="pt-BR" sz="1700" kern="1200" noProof="1">
              <a:solidFill>
                <a:srgbClr val="0033CC"/>
              </a:solidFill>
            </a:rPr>
            <a:t>poucas</a:t>
          </a:r>
          <a:r>
            <a:rPr lang="pt-BR" sz="1700" kern="1200" noProof="1"/>
            <a:t> restrições de precedência e nenhuma tarefa repetida por possuir mais de uma característica, o otimizador permitiu a </a:t>
          </a:r>
          <a:r>
            <a:rPr lang="pt-BR" sz="1700" b="1" kern="1200" noProof="1"/>
            <a:t>utilização de 100% da mão de obra alocada</a:t>
          </a:r>
          <a:r>
            <a:rPr lang="pt-BR" sz="1700" kern="1200" noProof="1"/>
            <a:t>, aumentando das </a:t>
          </a:r>
          <a:r>
            <a:rPr lang="pt-BR" sz="1700" b="1" kern="1200" noProof="1"/>
            <a:t>40 horas </a:t>
          </a:r>
          <a:r>
            <a:rPr lang="pt-BR" sz="1700" kern="1200" noProof="1"/>
            <a:t>iniciais  (</a:t>
          </a:r>
          <a:r>
            <a:rPr lang="pt-BR" sz="1700" b="1" kern="1200" noProof="1"/>
            <a:t>31%</a:t>
          </a:r>
          <a:r>
            <a:rPr lang="pt-BR" sz="1700" kern="1200" noProof="1"/>
            <a:t>) para as </a:t>
          </a:r>
          <a:r>
            <a:rPr lang="pt-BR" sz="1700" b="1" kern="1200" noProof="1"/>
            <a:t>130 horas </a:t>
          </a:r>
          <a:r>
            <a:rPr lang="pt-BR" sz="1700" kern="1200" noProof="1"/>
            <a:t>possíveis que foram alocadas para o dia. </a:t>
          </a:r>
        </a:p>
      </dsp:txBody>
      <dsp:txXfrm>
        <a:off x="1156418" y="1438736"/>
        <a:ext cx="10061854" cy="1145887"/>
      </dsp:txXfrm>
    </dsp:sp>
    <dsp:sp modelId="{AB958BF5-6BF2-45C6-8E9D-797FCF40C364}">
      <dsp:nvSpPr>
        <dsp:cNvPr id="0" name=""/>
        <dsp:cNvSpPr/>
      </dsp:nvSpPr>
      <dsp:spPr>
        <a:xfrm>
          <a:off x="-60855" y="2871095"/>
          <a:ext cx="11175491" cy="11458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285775" y="3128919"/>
          <a:ext cx="630237" cy="630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138344" y="2871095"/>
          <a:ext cx="10098001" cy="114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3" tIns="121273" rIns="121273" bIns="121273" numCol="1" spcCol="1270" rtlCol="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1"/>
            <a:t>No dia 3, como também havia </a:t>
          </a:r>
          <a:r>
            <a:rPr lang="pt-BR" sz="1700" kern="1200" noProof="1">
              <a:solidFill>
                <a:srgbClr val="0033CC"/>
              </a:solidFill>
            </a:rPr>
            <a:t>poucas</a:t>
          </a:r>
          <a:r>
            <a:rPr lang="pt-BR" sz="1700" kern="1200" noProof="1"/>
            <a:t> restrições de precedência e nenhuma tarefa repetida por possuir mais de uma característica, o otimizador também permitiu a </a:t>
          </a:r>
          <a:r>
            <a:rPr lang="pt-BR" sz="1700" b="1" kern="1200" noProof="1"/>
            <a:t>utilização de 100% da mão de obra alocada</a:t>
          </a:r>
          <a:r>
            <a:rPr lang="pt-BR" sz="1700" kern="1200" noProof="1"/>
            <a:t>, aumentando das </a:t>
          </a:r>
          <a:r>
            <a:rPr lang="pt-BR" sz="1700" b="1" kern="1200" noProof="1"/>
            <a:t>90 horas </a:t>
          </a:r>
          <a:r>
            <a:rPr lang="pt-BR" sz="1700" kern="1200" noProof="1"/>
            <a:t>iniciais  (</a:t>
          </a:r>
          <a:r>
            <a:rPr lang="pt-BR" sz="1700" b="1" kern="1200" noProof="1"/>
            <a:t>87%</a:t>
          </a:r>
          <a:r>
            <a:rPr lang="pt-BR" sz="1700" kern="1200" noProof="1"/>
            <a:t>) para as </a:t>
          </a:r>
          <a:r>
            <a:rPr lang="pt-BR" sz="1700" b="1" kern="1200" noProof="1"/>
            <a:t>104 horas </a:t>
          </a:r>
          <a:r>
            <a:rPr lang="pt-BR" sz="1700" kern="1200" noProof="1"/>
            <a:t>possíveis que foram alocadas para o dia. </a:t>
          </a:r>
        </a:p>
      </dsp:txBody>
      <dsp:txXfrm>
        <a:off x="1138344" y="2871095"/>
        <a:ext cx="10098001" cy="1145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DB009-64A5-427D-8A47-E1C873DD5464}">
      <dsp:nvSpPr>
        <dsp:cNvPr id="0" name=""/>
        <dsp:cNvSpPr/>
      </dsp:nvSpPr>
      <dsp:spPr>
        <a:xfrm>
          <a:off x="0" y="491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6DAD8-7CAF-41C4-B084-C0534C153CB9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7816-26DE-4081-BACE-9BCE5DAB9023}">
      <dsp:nvSpPr>
        <dsp:cNvPr id="0" name=""/>
        <dsp:cNvSpPr/>
      </dsp:nvSpPr>
      <dsp:spPr>
        <a:xfrm>
          <a:off x="1327384" y="491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 partir das coordenadas de cada trabalho e de suas características, o modelo permite identificar facilmente os pares de trabalhos que não atendem ao critério de distância segura entre eles.</a:t>
          </a:r>
        </a:p>
      </dsp:txBody>
      <dsp:txXfrm>
        <a:off x="1327384" y="491"/>
        <a:ext cx="9848106" cy="1149250"/>
      </dsp:txXfrm>
    </dsp:sp>
    <dsp:sp modelId="{6D1BB9B2-D24E-4005-93A9-B62E508FA758}">
      <dsp:nvSpPr>
        <dsp:cNvPr id="0" name=""/>
        <dsp:cNvSpPr/>
      </dsp:nvSpPr>
      <dsp:spPr>
        <a:xfrm>
          <a:off x="0" y="1437054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C531D-EFB8-4BD7-8130-150E9A36B4F9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E087-F12F-4003-9E72-E5D5A77C7930}">
      <dsp:nvSpPr>
        <dsp:cNvPr id="0" name=""/>
        <dsp:cNvSpPr/>
      </dsp:nvSpPr>
      <dsp:spPr>
        <a:xfrm>
          <a:off x="1327384" y="1437054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As reuniões diárias de avaliação da simultaneida podem tornar-se mais reduzidas, liberando o HH da equipe envolvida em sua realização, considerando que a matriz identifica os pares de trabalhos que não atendem o critério de distância segura entre eles. </a:t>
          </a:r>
        </a:p>
      </dsp:txBody>
      <dsp:txXfrm>
        <a:off x="1327384" y="1437054"/>
        <a:ext cx="9848106" cy="1149250"/>
      </dsp:txXfrm>
    </dsp:sp>
    <dsp:sp modelId="{AB958BF5-6BF2-45C6-8E9D-797FCF40C364}">
      <dsp:nvSpPr>
        <dsp:cNvPr id="0" name=""/>
        <dsp:cNvSpPr/>
      </dsp:nvSpPr>
      <dsp:spPr>
        <a:xfrm>
          <a:off x="0" y="2873618"/>
          <a:ext cx="11175491" cy="1149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E000-D675-4980-848D-39B301B9A468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5FF-1537-4096-A6B4-5EB0ED3DB728}">
      <dsp:nvSpPr>
        <dsp:cNvPr id="0" name=""/>
        <dsp:cNvSpPr/>
      </dsp:nvSpPr>
      <dsp:spPr>
        <a:xfrm>
          <a:off x="1327384" y="2873618"/>
          <a:ext cx="9848106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rtlCol="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1"/>
            <a:t>A otimização dos horários de início de cada trabalho permite maior utilização da mão de obra disponível, uma vez que remove a sobreposição de horários entre os pares de trabalhos incompatíveis para realização simultânea. </a:t>
          </a:r>
        </a:p>
      </dsp:txBody>
      <dsp:txXfrm>
        <a:off x="1327384" y="2873618"/>
        <a:ext cx="9848106" cy="11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777D35-62E0-4ADA-A544-0FF8CE93EFA3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F727BD-530A-46F6-89AA-0169182CFF12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6183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7851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43053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68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28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B65D-7D6C-49C1-BB7F-BA3487EC0F4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17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pt-BR" noProof="1" smtClean="0"/>
              <a:t>24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9216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1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8BA592B-0EA4-40D4-A1E4-71971A215A20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D014EE-1076-4685-AE78-7B1C143CD568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38825-B43B-4B14-B624-1C85BDF721B5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7" name="Conector re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17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AEA189-6A12-46BC-8D40-4AE493F46DA7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CDA04-3929-4D47-933D-1E3D28969575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7F04DB-A7C8-4A03-A390-FF466E07A079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B593EC-2F08-44C6-ABE6-DDD998346E60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D5DED-087C-4044-A01E-71A37BA13494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8423E9-1DB6-4230-88B5-F7BE0B79B8DA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18BF6-C54B-4774-B74E-64B13634CEBD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66459E-9F7E-4AD8-ABE1-A057363D4744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pt-BR" noProof="1" dirty="0" smtClean="0"/>
              <a:t>‹nº›</a:t>
            </a:fld>
            <a:endParaRPr lang="pt-BR" noProof="1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8071EC9B-CAF5-4D8C-962A-CE3A64DB1FC2}" type="datetime1">
              <a:rPr lang="pt-BR" noProof="1" smtClean="0"/>
              <a:t>25/03/2022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879377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pt-BR" noProof="1">
                <a:solidFill>
                  <a:srgbClr val="FFFFFF"/>
                </a:solidFill>
              </a:rPr>
              <a:t>PROJETO FINAL – BI MASTER – PUC 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807888"/>
            <a:ext cx="7501650" cy="514816"/>
          </a:xfrm>
        </p:spPr>
        <p:txBody>
          <a:bodyPr rtlCol="0" anchor="t">
            <a:noAutofit/>
          </a:bodyPr>
          <a:lstStyle/>
          <a:p>
            <a:pPr rtl="0"/>
            <a:r>
              <a:rPr lang="pt-BR" sz="1600" noProof="1">
                <a:solidFill>
                  <a:srgbClr val="FFFFFF"/>
                </a:solidFill>
              </a:rPr>
              <a:t>EDSON DIAS DA COSTA – MATRÍCULA 201190263 </a:t>
            </a:r>
          </a:p>
          <a:p>
            <a:pPr rtl="0"/>
            <a:r>
              <a:rPr lang="pt-BR" sz="1600" noProof="1">
                <a:solidFill>
                  <a:srgbClr val="FFFFFF"/>
                </a:solidFill>
              </a:rPr>
              <a:t>BI MASTER – ICA PUC RIO – TURMA 2020.1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FAD68E-F7F6-444D-AE20-C556E2ECE684}"/>
              </a:ext>
            </a:extLst>
          </p:cNvPr>
          <p:cNvSpPr/>
          <p:nvPr/>
        </p:nvSpPr>
        <p:spPr>
          <a:xfrm>
            <a:off x="834887" y="970678"/>
            <a:ext cx="7903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Ideia básica: </a:t>
            </a:r>
            <a:r>
              <a:rPr lang="pt-BR" dirty="0">
                <a:solidFill>
                  <a:prstClr val="black"/>
                </a:solidFill>
              </a:rPr>
              <a:t>Para cada par de tarefas, qual a distância mínima de segurança para que ambas possam ser realizadas com segurança no mesmo intervalo de tempo ?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F112F6-9CF1-4B32-B6BC-8D031FE2B145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CRITÉRIO DE DISTÂNCIA SEGURA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5BD49BE-4AC6-405B-95DA-EA34CFEC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2" y="2621426"/>
            <a:ext cx="2399297" cy="154615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99E0F8B-6E62-429F-94DA-66010E14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89" y="2527896"/>
            <a:ext cx="2611985" cy="163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E8087933-79EF-4342-89F7-F0458516B749}"/>
              </a:ext>
            </a:extLst>
          </p:cNvPr>
          <p:cNvSpPr/>
          <p:nvPr/>
        </p:nvSpPr>
        <p:spPr>
          <a:xfrm>
            <a:off x="2773850" y="3126186"/>
            <a:ext cx="1554658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8E28B568-342F-4AEB-82C2-AA842DE5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61" y="587312"/>
            <a:ext cx="2853419" cy="208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Seta: da Esquerda para a Direita 27">
            <a:extLst>
              <a:ext uri="{FF2B5EF4-FFF2-40B4-BE49-F238E27FC236}">
                <a16:creationId xmlns:a16="http://schemas.microsoft.com/office/drawing/2014/main" id="{790FC8FD-BB1F-4ACE-877A-2A5557CD5219}"/>
              </a:ext>
            </a:extLst>
          </p:cNvPr>
          <p:cNvSpPr/>
          <p:nvPr/>
        </p:nvSpPr>
        <p:spPr>
          <a:xfrm>
            <a:off x="9298335" y="5432813"/>
            <a:ext cx="934668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64219011-B39F-413F-9A43-2E7A1CCAF824}"/>
              </a:ext>
            </a:extLst>
          </p:cNvPr>
          <p:cNvSpPr/>
          <p:nvPr/>
        </p:nvSpPr>
        <p:spPr>
          <a:xfrm rot="5400000">
            <a:off x="8962444" y="4006423"/>
            <a:ext cx="282280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3A595A39-FF25-4CE1-BF4D-144CD7F18B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7166490" y="4815619"/>
            <a:ext cx="1963575" cy="150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Seta: da Esquerda para a Direita 32">
            <a:extLst>
              <a:ext uri="{FF2B5EF4-FFF2-40B4-BE49-F238E27FC236}">
                <a16:creationId xmlns:a16="http://schemas.microsoft.com/office/drawing/2014/main" id="{BB8C7309-C96D-4D0C-840A-D4F8708B2461}"/>
              </a:ext>
            </a:extLst>
          </p:cNvPr>
          <p:cNvSpPr/>
          <p:nvPr/>
        </p:nvSpPr>
        <p:spPr>
          <a:xfrm rot="6477665">
            <a:off x="8523864" y="4089130"/>
            <a:ext cx="2516046" cy="2541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7031E66-B86E-4554-A8F8-C0368E84A406}"/>
              </a:ext>
            </a:extLst>
          </p:cNvPr>
          <p:cNvSpPr txBox="1"/>
          <p:nvPr/>
        </p:nvSpPr>
        <p:spPr>
          <a:xfrm>
            <a:off x="2803830" y="3495518"/>
            <a:ext cx="182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X</a:t>
            </a:r>
            <a:r>
              <a:rPr lang="pt-BR" dirty="0"/>
              <a:t> metros =  </a:t>
            </a:r>
            <a:r>
              <a:rPr lang="pt-BR" sz="3600" dirty="0"/>
              <a:t>?</a:t>
            </a:r>
            <a:r>
              <a:rPr lang="pt-BR" dirty="0"/>
              <a:t> 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D23A80-6396-4980-B879-7531BDDB4A26}"/>
              </a:ext>
            </a:extLst>
          </p:cNvPr>
          <p:cNvSpPr txBox="1"/>
          <p:nvPr/>
        </p:nvSpPr>
        <p:spPr>
          <a:xfrm>
            <a:off x="8148277" y="3783086"/>
            <a:ext cx="182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X</a:t>
            </a:r>
            <a:r>
              <a:rPr lang="pt-BR" dirty="0"/>
              <a:t> metros =  </a:t>
            </a:r>
            <a:r>
              <a:rPr lang="pt-BR" sz="3600" dirty="0"/>
              <a:t>?</a:t>
            </a: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46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A0765FC-2A86-40C5-8C29-1CAB318C21BB}"/>
              </a:ext>
            </a:extLst>
          </p:cNvPr>
          <p:cNvSpPr txBox="1"/>
          <p:nvPr/>
        </p:nvSpPr>
        <p:spPr>
          <a:xfrm>
            <a:off x="729849" y="90392"/>
            <a:ext cx="11289516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MATRIZ DE SIMULTANEIDADE – CRITÉRIO DE DISTÂNCIA SEGURA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F23A54-8A43-4C31-8E7E-6706A2E5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26" y="1921067"/>
            <a:ext cx="5477639" cy="46774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AF434F-822B-4904-9153-84A24D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13" y="1902999"/>
            <a:ext cx="5043702" cy="35553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6BDE86A-111E-4133-AF3D-DDF79CD7A14D}"/>
              </a:ext>
            </a:extLst>
          </p:cNvPr>
          <p:cNvSpPr/>
          <p:nvPr/>
        </p:nvSpPr>
        <p:spPr>
          <a:xfrm>
            <a:off x="902484" y="725017"/>
            <a:ext cx="11289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Para a modelagem, elaboramos uma Matriz de Simultaneidade, convencionando o </a:t>
            </a:r>
            <a:r>
              <a:rPr lang="pt-BR" b="1" dirty="0">
                <a:solidFill>
                  <a:srgbClr val="0033CC"/>
                </a:solidFill>
              </a:rPr>
              <a:t>critério de distância segura </a:t>
            </a:r>
            <a:r>
              <a:rPr lang="pt-BR" dirty="0">
                <a:solidFill>
                  <a:prstClr val="black"/>
                </a:solidFill>
              </a:rPr>
              <a:t>para cada par de atividades incompatíveis.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2A854E-49E8-428C-9A39-E2134846CF85}"/>
              </a:ext>
            </a:extLst>
          </p:cNvPr>
          <p:cNvSpPr txBox="1"/>
          <p:nvPr/>
        </p:nvSpPr>
        <p:spPr>
          <a:xfrm>
            <a:off x="823021" y="1527173"/>
            <a:ext cx="492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Modelo Conceitual Simplificado (Trabalho de OP)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F2E38F-D959-4A7F-8192-B4C0FD8382D7}"/>
              </a:ext>
            </a:extLst>
          </p:cNvPr>
          <p:cNvSpPr txBox="1"/>
          <p:nvPr/>
        </p:nvSpPr>
        <p:spPr>
          <a:xfrm>
            <a:off x="8213271" y="1557765"/>
            <a:ext cx="336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Modelo Completo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3318D2A-29B9-4E65-BE1F-7C64D34ACAF1}"/>
              </a:ext>
            </a:extLst>
          </p:cNvPr>
          <p:cNvGrpSpPr/>
          <p:nvPr/>
        </p:nvGrpSpPr>
        <p:grpSpPr>
          <a:xfrm>
            <a:off x="1219646" y="5489390"/>
            <a:ext cx="4791573" cy="1361911"/>
            <a:chOff x="4637962" y="4434291"/>
            <a:chExt cx="4317884" cy="1134926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912019-B5ED-4DDF-94F9-49EF00CECD27}"/>
                </a:ext>
              </a:extLst>
            </p:cNvPr>
            <p:cNvSpPr/>
            <p:nvPr/>
          </p:nvSpPr>
          <p:spPr>
            <a:xfrm>
              <a:off x="5063668" y="4434291"/>
              <a:ext cx="3892178" cy="1134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Proibida  </a:t>
              </a:r>
            </a:p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em Proximidade Proibida</a:t>
              </a:r>
            </a:p>
            <a:p>
              <a:pPr>
                <a:spcAft>
                  <a:spcPts val="650"/>
                </a:spcAft>
              </a:pPr>
              <a:r>
                <a:rPr lang="pt-BR" sz="1625" dirty="0">
                  <a:solidFill>
                    <a:prstClr val="black"/>
                  </a:solidFill>
                </a:rPr>
                <a:t>Realização Simultânea Restrita </a:t>
              </a:r>
            </a:p>
            <a:p>
              <a:r>
                <a:rPr lang="pt-BR" sz="1625" dirty="0">
                  <a:solidFill>
                    <a:prstClr val="black"/>
                  </a:solidFill>
                </a:rPr>
                <a:t>Atividades sem conflitos identificados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0CC7AED-92E0-4A57-8E55-85F211D5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86" y="4445115"/>
              <a:ext cx="344033" cy="23222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AB1C423-C1EA-45AE-8EE1-D028E0AC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5270" y="4725319"/>
              <a:ext cx="344033" cy="23222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BD5C84B4-AA88-4663-A239-E48357F3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4335" y="5005523"/>
              <a:ext cx="344033" cy="232229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9AFAEFF-928F-46D4-A7A5-69D0CAAD130D}"/>
                </a:ext>
              </a:extLst>
            </p:cNvPr>
            <p:cNvSpPr/>
            <p:nvPr/>
          </p:nvSpPr>
          <p:spPr>
            <a:xfrm>
              <a:off x="4637962" y="5285727"/>
              <a:ext cx="361339" cy="232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160"/>
            </a:p>
          </p:txBody>
        </p:sp>
      </p:grpSp>
    </p:spTree>
    <p:extLst>
      <p:ext uri="{BB962C8B-B14F-4D97-AF65-F5344CB8AC3E}">
        <p14:creationId xmlns:p14="http://schemas.microsoft.com/office/powerpoint/2010/main" val="28831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935346" y="895592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Para o calculo da distância entre duas atividades vamos utilizar a fórmula da distância entre dois pontos.</a:t>
            </a:r>
          </a:p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Insumo principal: </a:t>
            </a:r>
            <a:r>
              <a:rPr lang="pt-BR" dirty="0">
                <a:solidFill>
                  <a:prstClr val="black"/>
                </a:solidFill>
              </a:rPr>
              <a:t>Serão utilizadas as coordenas (x, y, z) de cada equipamento onde os trabalhos são realizados.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2" y="73095"/>
            <a:ext cx="9338798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CÁLCULO DA DISTÂNCIA REAL ENTRE CADA PAR DE ATIVIDADES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D483A6-E132-4627-9044-6D8A50D9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9" y="3252550"/>
            <a:ext cx="10772775" cy="2961611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C7EE9C9-11B2-4197-A5A4-B902214A5AD0}"/>
              </a:ext>
            </a:extLst>
          </p:cNvPr>
          <p:cNvCxnSpPr>
            <a:cxnSpLocks/>
          </p:cNvCxnSpPr>
          <p:nvPr/>
        </p:nvCxnSpPr>
        <p:spPr>
          <a:xfrm flipV="1">
            <a:off x="786489" y="2790876"/>
            <a:ext cx="0" cy="3795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8468AD4-CD6D-461B-8E6C-BA1E3533451A}"/>
              </a:ext>
            </a:extLst>
          </p:cNvPr>
          <p:cNvCxnSpPr>
            <a:cxnSpLocks/>
          </p:cNvCxnSpPr>
          <p:nvPr/>
        </p:nvCxnSpPr>
        <p:spPr>
          <a:xfrm flipV="1">
            <a:off x="475236" y="6214163"/>
            <a:ext cx="114161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5A7DAA42-EA12-4841-B3CD-B231D130FADE}"/>
              </a:ext>
            </a:extLst>
          </p:cNvPr>
          <p:cNvSpPr/>
          <p:nvPr/>
        </p:nvSpPr>
        <p:spPr>
          <a:xfrm>
            <a:off x="505044" y="5844829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9525DA0-EE57-4594-AE99-40FD4A4A277D}"/>
              </a:ext>
            </a:extLst>
          </p:cNvPr>
          <p:cNvSpPr/>
          <p:nvPr/>
        </p:nvSpPr>
        <p:spPr>
          <a:xfrm>
            <a:off x="226" y="3067882"/>
            <a:ext cx="799816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80 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B7D3C74-B085-42E2-BD59-CB28A5E293AB}"/>
              </a:ext>
            </a:extLst>
          </p:cNvPr>
          <p:cNvSpPr/>
          <p:nvPr/>
        </p:nvSpPr>
        <p:spPr>
          <a:xfrm>
            <a:off x="11154909" y="6351370"/>
            <a:ext cx="85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400 m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B7076A6-20A0-4497-9B93-57990B0A09C9}"/>
              </a:ext>
            </a:extLst>
          </p:cNvPr>
          <p:cNvSpPr/>
          <p:nvPr/>
        </p:nvSpPr>
        <p:spPr>
          <a:xfrm>
            <a:off x="800042" y="2548096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y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767788B-7CC1-4EF9-A511-F664770E4997}"/>
              </a:ext>
            </a:extLst>
          </p:cNvPr>
          <p:cNvSpPr/>
          <p:nvPr/>
        </p:nvSpPr>
        <p:spPr>
          <a:xfrm>
            <a:off x="11716036" y="5834607"/>
            <a:ext cx="357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x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1290F33-125A-41A7-A22E-2D17B0A8EFEB}"/>
              </a:ext>
            </a:extLst>
          </p:cNvPr>
          <p:cNvCxnSpPr>
            <a:cxnSpLocks/>
          </p:cNvCxnSpPr>
          <p:nvPr/>
        </p:nvCxnSpPr>
        <p:spPr>
          <a:xfrm flipH="1">
            <a:off x="242802" y="6029492"/>
            <a:ext cx="683285" cy="833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5F23A1B6-C7FF-4E55-8CA4-AEAB56E81B87}"/>
              </a:ext>
            </a:extLst>
          </p:cNvPr>
          <p:cNvSpPr/>
          <p:nvPr/>
        </p:nvSpPr>
        <p:spPr>
          <a:xfrm>
            <a:off x="-5551" y="6446356"/>
            <a:ext cx="58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  <a:latin typeface="Trebuchet MS" panose="020B0603020202020204" pitchFamily="34" charset="0"/>
              </a:rPr>
              <a:t>z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D2CB43-D3CE-4799-A6E0-57A4874FE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98" y="1816811"/>
            <a:ext cx="5124202" cy="5149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C4DBDB-293D-4E12-8560-DA1A1915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62" y="1854043"/>
            <a:ext cx="5072314" cy="121383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103EDF-EAB2-4A44-B961-6496DBB45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547" y="2499367"/>
            <a:ext cx="417253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871551" y="928130"/>
            <a:ext cx="11104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Distâncias abaixo do critério: </a:t>
            </a:r>
            <a:r>
              <a:rPr lang="pt-BR" dirty="0">
                <a:solidFill>
                  <a:prstClr val="black"/>
                </a:solidFill>
              </a:rPr>
              <a:t>Com as distâncias entre cada par de atividades calculado a partir das coordenadas dos equipamentos, o modelo permite identificar os pares de trabalhos que não atendem ao critério de distância segura.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2" y="73095"/>
            <a:ext cx="11536008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COMPARAÇÃO DAS DISTÂNCIAS COM O CRITÉRIO DA MATRIZ SIMULTANEIDADE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F77E53-89EE-4759-B8B8-F7119B8E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7" y="3917144"/>
            <a:ext cx="3210545" cy="1100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D68C44-6F53-492F-9777-8FC2FAD6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41" y="3223561"/>
            <a:ext cx="7442633" cy="21141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329714C-FF0E-4A2D-9E3C-28CEB1082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91" y="1854490"/>
            <a:ext cx="2874017" cy="19105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CE1F28-1328-4932-8B06-320F0DD8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51" y="5154124"/>
            <a:ext cx="3391373" cy="157184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80D99CD-1C5D-4878-9AAE-694F7E1BF7DE}"/>
              </a:ext>
            </a:extLst>
          </p:cNvPr>
          <p:cNvSpPr txBox="1"/>
          <p:nvPr/>
        </p:nvSpPr>
        <p:spPr>
          <a:xfrm>
            <a:off x="7440242" y="5337677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62EECC-F191-42DA-92BF-70C3E9C86CF9}"/>
              </a:ext>
            </a:extLst>
          </p:cNvPr>
          <p:cNvSpPr txBox="1"/>
          <p:nvPr/>
        </p:nvSpPr>
        <p:spPr>
          <a:xfrm>
            <a:off x="11536009" y="3765046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FD68AD-E440-4EAA-94CB-5E237029B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222" y="2202037"/>
            <a:ext cx="718285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519A85-5221-4FBE-8032-FA51CEBE4BB4}"/>
              </a:ext>
            </a:extLst>
          </p:cNvPr>
          <p:cNvSpPr/>
          <p:nvPr/>
        </p:nvSpPr>
        <p:spPr>
          <a:xfrm>
            <a:off x="994329" y="1062874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Identificação de trabalhos com sobreposição de horários de execução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1630E9-5BEA-46BE-BD85-1F9296EADC6A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CC71CB-1AA4-484E-ACA2-09CF16CA492E}"/>
              </a:ext>
            </a:extLst>
          </p:cNvPr>
          <p:cNvSpPr txBox="1"/>
          <p:nvPr/>
        </p:nvSpPr>
        <p:spPr>
          <a:xfrm>
            <a:off x="5897092" y="5646021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4A03D62-87CB-4DE5-8BCE-348151239BAA}"/>
              </a:ext>
            </a:extLst>
          </p:cNvPr>
          <p:cNvSpPr txBox="1"/>
          <p:nvPr/>
        </p:nvSpPr>
        <p:spPr>
          <a:xfrm>
            <a:off x="11449537" y="3832364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51B797-929D-4ED5-8090-58CF3B10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" y="2224283"/>
            <a:ext cx="11366205" cy="3570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9EC7AC-60E4-4E92-BED3-F49D4CF2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31" y="1580439"/>
            <a:ext cx="7611537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4B6C1E-79D0-40C6-9038-9378D986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2619041"/>
            <a:ext cx="8713382" cy="33245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2B765C-1627-4CB0-9DBB-A4D9F3D2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326" y="2619041"/>
            <a:ext cx="1781424" cy="3324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B86B33-9706-478C-A349-B1127BAE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794" y="6056872"/>
            <a:ext cx="1781424" cy="4245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A0ACD-7A83-4AA2-935C-1F44F36CA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78" y="6056872"/>
            <a:ext cx="1096741" cy="42454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395E05-BF2F-45F6-BA70-A68CAFEE332E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3F1472D-D9B0-4C24-94CA-493B94D8D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123" y="1734070"/>
            <a:ext cx="2048161" cy="30484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AE04283-D9A8-4A3B-A7D8-2EE091E19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218" y="2176592"/>
            <a:ext cx="1781424" cy="3810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B3E15BA-1A13-472A-AD7D-F8DBAB5C4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01" y="1957487"/>
            <a:ext cx="8078327" cy="40963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7FFD653-EAAD-4C6A-98DF-5141D38FFDA3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1: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8D19BA-881A-434C-AD1F-000C625A15F5}"/>
              </a:ext>
            </a:extLst>
          </p:cNvPr>
          <p:cNvSpPr txBox="1"/>
          <p:nvPr/>
        </p:nvSpPr>
        <p:spPr>
          <a:xfrm>
            <a:off x="8443035" y="6099867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272A18-4008-442A-B5F7-9CF5EDB405DD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175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CDD6EF-3001-4425-A2B5-7A51F42EA5F1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E581E7-DBA4-478F-9C57-548EAA5239F6}"/>
              </a:ext>
            </a:extLst>
          </p:cNvPr>
          <p:cNvSpPr txBox="1"/>
          <p:nvPr/>
        </p:nvSpPr>
        <p:spPr>
          <a:xfrm>
            <a:off x="4166058" y="410691"/>
            <a:ext cx="78735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</a:rPr>
              <a:t>Precedência de tarefas do mesmo serviço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</a:rPr>
              <a:t>Igualdade de tarefas repetidas devido características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674936-F4DF-4A69-8A75-D1C369493304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21EA9D-D259-4210-B435-8E1BF3B6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5" y="1984480"/>
            <a:ext cx="7075423" cy="23419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B74FCF-F6F4-4683-91BC-EF03772C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" y="706984"/>
            <a:ext cx="1009791" cy="58491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5F8314-938A-43CA-967A-F17B0B8C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20" y="4367927"/>
            <a:ext cx="4892557" cy="19730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4E20C7A-2696-481F-86C2-BE92453BE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149" y="4420061"/>
            <a:ext cx="725209" cy="19209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F10CF2-BD6A-4A39-AF51-23FD6FC40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66" y="6340978"/>
            <a:ext cx="1096741" cy="42454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24F6A4-5F27-49C7-B4DB-66724DA709F0}"/>
              </a:ext>
            </a:extLst>
          </p:cNvPr>
          <p:cNvSpPr txBox="1"/>
          <p:nvPr/>
        </p:nvSpPr>
        <p:spPr>
          <a:xfrm>
            <a:off x="8549817" y="2574616"/>
            <a:ext cx="3393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51F1A3-433B-452F-A3D8-AE7D47946C26}"/>
              </a:ext>
            </a:extLst>
          </p:cNvPr>
          <p:cNvSpPr txBox="1"/>
          <p:nvPr/>
        </p:nvSpPr>
        <p:spPr>
          <a:xfrm>
            <a:off x="9314730" y="4669791"/>
            <a:ext cx="26985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A77E616-BAA0-41F0-9D65-EB4D74C7F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668" y="6422904"/>
            <a:ext cx="2095792" cy="36200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08EC813C-9885-4486-A2C9-03D9CDF7485C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1: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a otimização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D3D43F-DC40-4F04-96CB-6CCB1EE48BC1}"/>
              </a:ext>
            </a:extLst>
          </p:cNvPr>
          <p:cNvSpPr txBox="1"/>
          <p:nvPr/>
        </p:nvSpPr>
        <p:spPr>
          <a:xfrm>
            <a:off x="6903849" y="6447309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4AA86D-0E1F-4CF5-8ADB-F95CA9834D45}"/>
              </a:ext>
            </a:extLst>
          </p:cNvPr>
          <p:cNvSpPr txBox="1"/>
          <p:nvPr/>
        </p:nvSpPr>
        <p:spPr>
          <a:xfrm>
            <a:off x="-8024" y="6519446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60FF4CC-D33A-4D42-9E14-91692712F331}"/>
              </a:ext>
            </a:extLst>
          </p:cNvPr>
          <p:cNvSpPr txBox="1"/>
          <p:nvPr/>
        </p:nvSpPr>
        <p:spPr>
          <a:xfrm>
            <a:off x="11536009" y="3765046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94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C847E2-7DBE-4FC5-AF08-51C0EDE4E8CE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C5C348-E51F-487D-ADC3-0C31C95219CF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2: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9FF61E-2A4B-4B16-A2A2-607B21F7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5" y="2953619"/>
            <a:ext cx="9523324" cy="28688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E070B4-D4DB-42D6-9D52-8544EB5A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2" y="2015398"/>
            <a:ext cx="7944959" cy="4477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326A94F-466B-4A17-A83E-3AE83118F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352" y="2953619"/>
            <a:ext cx="1307956" cy="28688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57682D-52C7-4E8B-B2A0-AB73E212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19" y="6115218"/>
            <a:ext cx="905001" cy="37152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C56F8DA-B142-4823-8786-177CE897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084" y="6070077"/>
            <a:ext cx="1840916" cy="41666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053C01-1DC6-4F76-BECC-21BF9AACD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1900" y="2488977"/>
            <a:ext cx="1699642" cy="3181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A71F59-7131-4636-98E5-5F5B9236D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5098" y="2082305"/>
            <a:ext cx="1448463" cy="31816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A95BAC-4688-4933-9A69-F0719474889B}"/>
              </a:ext>
            </a:extLst>
          </p:cNvPr>
          <p:cNvSpPr txBox="1"/>
          <p:nvPr/>
        </p:nvSpPr>
        <p:spPr>
          <a:xfrm>
            <a:off x="8501593" y="6081207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C5AE13-5601-4AFE-B42A-7DD83D0D75BF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3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577F36-0FF2-444A-B770-6CCDA2571D50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3EB4E2-5661-4A59-9AE2-6B10AF01EF07}"/>
              </a:ext>
            </a:extLst>
          </p:cNvPr>
          <p:cNvSpPr txBox="1"/>
          <p:nvPr/>
        </p:nvSpPr>
        <p:spPr>
          <a:xfrm>
            <a:off x="4166058" y="410691"/>
            <a:ext cx="7873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674FD1-F674-4041-B629-950B7A5D51FB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A80ECA-F7CC-4F73-9562-5C1F8C1F880D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2: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a otimização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932F11-A1A2-4FE1-8D16-ABB1AB4818D0}"/>
              </a:ext>
            </a:extLst>
          </p:cNvPr>
          <p:cNvSpPr txBox="1"/>
          <p:nvPr/>
        </p:nvSpPr>
        <p:spPr>
          <a:xfrm>
            <a:off x="8602552" y="2475723"/>
            <a:ext cx="3437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EA3B67-3C85-4CFD-9390-4628641DC218}"/>
              </a:ext>
            </a:extLst>
          </p:cNvPr>
          <p:cNvSpPr txBox="1"/>
          <p:nvPr/>
        </p:nvSpPr>
        <p:spPr>
          <a:xfrm>
            <a:off x="9437075" y="4558045"/>
            <a:ext cx="2626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BD39B0-C26F-413E-BA88-01B96E392E46}"/>
              </a:ext>
            </a:extLst>
          </p:cNvPr>
          <p:cNvSpPr txBox="1"/>
          <p:nvPr/>
        </p:nvSpPr>
        <p:spPr>
          <a:xfrm>
            <a:off x="6903849" y="6346725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8947C-4E64-464D-80C9-619FB5A9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79" y="6313752"/>
            <a:ext cx="905001" cy="3715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32268-897B-4FC0-829D-8D6F54E8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86" y="1966004"/>
            <a:ext cx="7154487" cy="21801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040468-1C77-4A8B-BE69-7F182075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5" y="1487909"/>
            <a:ext cx="1095528" cy="43059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AEC3EC9-FC9D-4FC4-B547-B7691C69C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607" y="4307833"/>
            <a:ext cx="4780866" cy="185876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F488F64-5065-4108-837C-29FED4FB7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373" y="6346725"/>
            <a:ext cx="2076740" cy="37152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C2F0B72-7E7F-44FE-AF9B-90C1B0E01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020" y="4365879"/>
            <a:ext cx="864515" cy="180072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6539A7-D3EA-4744-969B-E20820418FC3}"/>
              </a:ext>
            </a:extLst>
          </p:cNvPr>
          <p:cNvSpPr txBox="1"/>
          <p:nvPr/>
        </p:nvSpPr>
        <p:spPr>
          <a:xfrm>
            <a:off x="79219" y="5761842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23961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8D8D98-079F-4361-AB6F-49B21BB093EC}"/>
              </a:ext>
            </a:extLst>
          </p:cNvPr>
          <p:cNvSpPr txBox="1"/>
          <p:nvPr/>
        </p:nvSpPr>
        <p:spPr>
          <a:xfrm>
            <a:off x="655991" y="73095"/>
            <a:ext cx="11443227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IDENTIFICAÇÃO DOS PARES DE ATIVIDADES COM SOBREPOSIÇÃO DE HORÁRIOS 	</a:t>
            </a:r>
            <a:r>
              <a:rPr lang="pt-BR" sz="2640" b="1" dirty="0">
                <a:solidFill>
                  <a:srgbClr val="0033CC"/>
                </a:solidFill>
                <a:effectLst/>
                <a:latin typeface="+mn-lt"/>
              </a:rPr>
              <a:t>E</a:t>
            </a:r>
            <a:r>
              <a:rPr lang="pt-BR" sz="2640" dirty="0">
                <a:effectLst/>
                <a:latin typeface="+mn-lt"/>
              </a:rPr>
              <a:t> QUE NÃO ATENDEM AO CRITÉRIO DE DISTÂNCIA SEGURA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005CDD-1C71-460C-B65D-ABD4BB742261}"/>
              </a:ext>
            </a:extLst>
          </p:cNvPr>
          <p:cNvSpPr/>
          <p:nvPr/>
        </p:nvSpPr>
        <p:spPr>
          <a:xfrm>
            <a:off x="938671" y="1099110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3: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  <a:r>
              <a:rPr lang="pt-BR" b="1" u="sng" dirty="0">
                <a:solidFill>
                  <a:srgbClr val="FF0000"/>
                </a:solidFill>
              </a:rPr>
              <a:t>antes</a:t>
            </a:r>
            <a:r>
              <a:rPr lang="pt-BR" b="1" dirty="0">
                <a:solidFill>
                  <a:prstClr val="black"/>
                </a:solidFill>
              </a:rPr>
              <a:t> da otimização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10E6D5-CE5D-4865-B8E3-AFE5CE9E0F1D}"/>
              </a:ext>
            </a:extLst>
          </p:cNvPr>
          <p:cNvSpPr txBox="1"/>
          <p:nvPr/>
        </p:nvSpPr>
        <p:spPr>
          <a:xfrm>
            <a:off x="8201533" y="6063451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242D512-906E-4303-997D-782B1702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912" y="2427308"/>
            <a:ext cx="1164336" cy="32222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1748D47-D34E-450D-9A5F-A58BD358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5" y="1740400"/>
            <a:ext cx="8135485" cy="4667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71E2F7F-E9C1-473D-8387-F0755916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5" y="2427308"/>
            <a:ext cx="9026555" cy="32222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7E4C447-A68F-4513-9331-57197CE2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80" y="5861669"/>
            <a:ext cx="1045528" cy="33761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7219466-13D0-448A-B18A-D862A9D4E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162" y="6030478"/>
            <a:ext cx="2010056" cy="37152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7B2B3E5-8837-4E18-85D8-E7B4B4AA8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053" y="2091393"/>
            <a:ext cx="1653717" cy="25791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2EB787D-C419-4421-BA17-B0CDBE1DE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664" y="1714672"/>
            <a:ext cx="1771897" cy="30484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8FBA0B5-FA95-4AD6-B469-1029940C6961}"/>
              </a:ext>
            </a:extLst>
          </p:cNvPr>
          <p:cNvSpPr txBox="1"/>
          <p:nvPr/>
        </p:nvSpPr>
        <p:spPr>
          <a:xfrm>
            <a:off x="5055248" y="5641373"/>
            <a:ext cx="649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151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964602" y="1814016"/>
            <a:ext cx="10540936" cy="4809414"/>
            <a:chOff x="54974" y="2756717"/>
            <a:chExt cx="2868750" cy="83902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91431" y="2756717"/>
              <a:ext cx="2832293" cy="839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OBJETIVO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ORIGEM DA APLICAÇÃO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DESCRIÇÃO DO ESTUDO DE CASO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TRABALHOS E OPERAÇÕES SIMULTÂNEAS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 O PROBLEMA DE PLANEJAMENTO A SER OTIMIZADO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A SOLUÇÃO PROPOSTA e seu passo a passo (algoritmo)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CRITÉRIO DE DISTÂNCIA SEGURA – MATRIZ DE SIMULTANEIDADE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CÁLCULO DA DISTÂNCIA REAL ENTRE CADA PAR DE ATIVIDADES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 COMPARAÇÃO DAS DISTÂNCIAS COM O CRITÉRIO DA MATRIZ DE SIMULTANEIDADE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IDENTIFICAÇÃO DOS PARES DE ATIVIDADES COM SOBREPOSIÇÃO DE HORÁRIOS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IDENTIFICAÇÃO DOS PARES DE ATIVIDADES COM SOBREPOSIÇÃO DE HORÁRIOS </a:t>
              </a:r>
              <a:r>
                <a:rPr lang="pt-BR" b="1" dirty="0">
                  <a:solidFill>
                    <a:srgbClr val="0033CC"/>
                  </a:solidFill>
                  <a:effectLst/>
                  <a:latin typeface="+mn-lt"/>
                </a:rPr>
                <a:t>E</a:t>
              </a:r>
              <a:r>
                <a:rPr lang="pt-BR" dirty="0">
                  <a:effectLst/>
                  <a:latin typeface="+mn-lt"/>
                </a:rPr>
                <a:t> QUE NÃO ATENDEM AO CRITÉRIO DE DISTÂNCIA SEGURA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>
                  <a:effectLst/>
                  <a:latin typeface="+mn-lt"/>
                </a:rPr>
                <a:t>APLICAÇÃO DO OTIMIZADOR POR ALGORITMOS GENÉTICOS</a:t>
              </a:r>
            </a:p>
            <a:p>
              <a:pPr marL="285750" indent="-285750" algn="just" defTabSz="755650">
                <a:spcBef>
                  <a:spcPct val="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dirty="0"/>
                <a:t>RESULTADOS OBTIDOS</a:t>
              </a:r>
              <a:endParaRPr lang="pt-BR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800" dirty="0">
                <a:effectLst/>
                <a:latin typeface="+mn-lt"/>
              </a:endParaRP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700" kern="1200" noProof="1"/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pt-BR" sz="1700" kern="1200" noProof="1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B36FF7A9-DF21-4A58-980B-82EAF2BA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0" y="122108"/>
            <a:ext cx="9720072" cy="680974"/>
          </a:xfrm>
        </p:spPr>
        <p:txBody>
          <a:bodyPr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noProof="1"/>
              <a:t>PROJETO FINAL – BI MASTER – PUC 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08CDEC-C373-44D0-886D-1A6F0B92C23A}"/>
              </a:ext>
            </a:extLst>
          </p:cNvPr>
          <p:cNvSpPr txBox="1"/>
          <p:nvPr/>
        </p:nvSpPr>
        <p:spPr>
          <a:xfrm>
            <a:off x="936584" y="1014244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075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B3221F-82ED-48F8-A82D-38E9744E12A3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OTIMIZADOR – </a:t>
            </a:r>
            <a:r>
              <a:rPr lang="pt-BR" sz="2640" dirty="0">
                <a:solidFill>
                  <a:srgbClr val="0033CC"/>
                </a:solidFill>
                <a:effectLst/>
                <a:latin typeface="+mn-lt"/>
              </a:rPr>
              <a:t>DIA 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C670BE-B12E-42C5-AC46-74D0855142D5}"/>
              </a:ext>
            </a:extLst>
          </p:cNvPr>
          <p:cNvSpPr txBox="1"/>
          <p:nvPr/>
        </p:nvSpPr>
        <p:spPr>
          <a:xfrm>
            <a:off x="4166058" y="410691"/>
            <a:ext cx="7873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RESTRIÇÕES APLICADAS: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Valores horas * das variáveis  =  inteiros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Dentro de um mesmo serviço: uma somente deve iniciar após o fim da etapa precedente.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Horário de início &gt;=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4D42A0-80F2-4A1D-8AA6-3C26EB0C0367}"/>
              </a:ext>
            </a:extLst>
          </p:cNvPr>
          <p:cNvSpPr txBox="1"/>
          <p:nvPr/>
        </p:nvSpPr>
        <p:spPr>
          <a:xfrm>
            <a:off x="4134159" y="96541"/>
            <a:ext cx="5874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FERRAMENTA UTILIZADA: </a:t>
            </a:r>
            <a:r>
              <a:rPr lang="pt-BR" sz="1600" dirty="0"/>
              <a:t>SOLVER EVOLUTIONARY - EXCEL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C7B5530-993F-4190-9089-B79985459531}"/>
              </a:ext>
            </a:extLst>
          </p:cNvPr>
          <p:cNvSpPr/>
          <p:nvPr/>
        </p:nvSpPr>
        <p:spPr>
          <a:xfrm>
            <a:off x="1275905" y="926358"/>
            <a:ext cx="1110489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DIA 3: </a:t>
            </a:r>
            <a:r>
              <a:rPr lang="pt-BR" b="1" dirty="0">
                <a:solidFill>
                  <a:prstClr val="black"/>
                </a:solidFill>
              </a:rPr>
              <a:t>HH alocado </a:t>
            </a:r>
          </a:p>
          <a:p>
            <a:pPr algn="just">
              <a:spcAft>
                <a:spcPts val="600"/>
              </a:spcAft>
            </a:pPr>
            <a:r>
              <a:rPr lang="pt-BR" b="1" u="sng" dirty="0">
                <a:solidFill>
                  <a:srgbClr val="0033CC"/>
                </a:solidFill>
              </a:rPr>
              <a:t>após</a:t>
            </a:r>
            <a:r>
              <a:rPr lang="pt-BR" b="1" dirty="0">
                <a:solidFill>
                  <a:srgbClr val="0033CC"/>
                </a:solidFill>
              </a:rPr>
              <a:t> </a:t>
            </a:r>
            <a:r>
              <a:rPr lang="pt-BR" b="1" dirty="0">
                <a:solidFill>
                  <a:prstClr val="black"/>
                </a:solidFill>
              </a:rPr>
              <a:t>a otimização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1F8CBD-F608-4896-BB31-06A0D849984D}"/>
              </a:ext>
            </a:extLst>
          </p:cNvPr>
          <p:cNvSpPr txBox="1"/>
          <p:nvPr/>
        </p:nvSpPr>
        <p:spPr>
          <a:xfrm>
            <a:off x="8602552" y="2484867"/>
            <a:ext cx="3437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NOVOS HORÁRIOS DE INÍCIO INDICADOS PELO OTIMIZADOR COM ELIMINAÇÃO DE SOBREPOSIÇÃO DE HORÁRIOS DOS PARES DE TAREFAS QUE NÃO ATENDEM AO CRITERIO DE DISTÂNCIA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623D27-E118-4D4E-A7F1-BC79D2541921}"/>
              </a:ext>
            </a:extLst>
          </p:cNvPr>
          <p:cNvSpPr txBox="1"/>
          <p:nvPr/>
        </p:nvSpPr>
        <p:spPr>
          <a:xfrm>
            <a:off x="9437075" y="4558045"/>
            <a:ext cx="2626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NOVA COMBINAÇÃO DE SOBREPOSIÇÃO DE HORÁRIOS DE PARES DE TAREFAS QUE NÃO ATENDEM AO CRITERIO DE DISTÂNCIA OBTIDO PELO OTIMIZADOR.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EC33FD-A7B0-4F9D-A92C-51914DC4BD75}"/>
              </a:ext>
            </a:extLst>
          </p:cNvPr>
          <p:cNvSpPr txBox="1"/>
          <p:nvPr/>
        </p:nvSpPr>
        <p:spPr>
          <a:xfrm>
            <a:off x="6639917" y="6371568"/>
            <a:ext cx="292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FUNÇÃO OBJETIVO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DC5801-4E34-45E9-A1BF-4D18BBDB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1960985"/>
            <a:ext cx="6961632" cy="2438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F76F03-74A7-429F-B8BA-B2B9E269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1408176"/>
            <a:ext cx="989387" cy="49385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8E19C82-66DF-42EE-BAAF-F0A7EC7D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184" y="4521649"/>
            <a:ext cx="4712208" cy="17511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58E624-A74F-4DE8-8133-C0D2350C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368" y="6272785"/>
            <a:ext cx="952633" cy="3620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9A9647A-1E41-4323-A908-61F601A9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011" y="6353127"/>
            <a:ext cx="2038635" cy="37152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9CA5A8A-148E-4B0F-B3AD-B0307C6AF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704" y="4585477"/>
            <a:ext cx="607894" cy="169126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AB0D02-E0D7-402E-93AD-BA2D2864F903}"/>
              </a:ext>
            </a:extLst>
          </p:cNvPr>
          <p:cNvSpPr txBox="1"/>
          <p:nvPr/>
        </p:nvSpPr>
        <p:spPr>
          <a:xfrm>
            <a:off x="129549" y="6308603"/>
            <a:ext cx="1161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/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42007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4853B2-DEE7-46B6-A7D3-17A17D80D8A5}"/>
              </a:ext>
            </a:extLst>
          </p:cNvPr>
          <p:cNvSpPr txBox="1"/>
          <p:nvPr/>
        </p:nvSpPr>
        <p:spPr>
          <a:xfrm>
            <a:off x="655991" y="73095"/>
            <a:ext cx="11443227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FERRAMENTAS DE VISUALIZAÇÃO ONDE A SOLUÇÃO PODE SER EMPREGADA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B2F000-0C81-4036-B5E6-EA311159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" y="3175896"/>
            <a:ext cx="4476885" cy="3176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B2E688-EADB-493E-86CB-6C1A3FE0CCE9}"/>
              </a:ext>
            </a:extLst>
          </p:cNvPr>
          <p:cNvSpPr txBox="1"/>
          <p:nvPr/>
        </p:nvSpPr>
        <p:spPr>
          <a:xfrm>
            <a:off x="388529" y="1881007"/>
            <a:ext cx="47310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Sistema atual: </a:t>
            </a:r>
            <a:r>
              <a:rPr lang="pt-BR" b="1" dirty="0">
                <a:solidFill>
                  <a:srgbClr val="FF0000"/>
                </a:solidFill>
              </a:rPr>
              <a:t>Plotagem</a:t>
            </a:r>
            <a:r>
              <a:rPr lang="pt-BR" dirty="0"/>
              <a:t> da localização aproximada dos trabalhos é </a:t>
            </a:r>
            <a:r>
              <a:rPr lang="pt-BR" b="1" dirty="0">
                <a:solidFill>
                  <a:srgbClr val="FF0000"/>
                </a:solidFill>
              </a:rPr>
              <a:t>realizada manualmente </a:t>
            </a:r>
            <a:r>
              <a:rPr lang="pt-BR" dirty="0"/>
              <a:t>pelos planejadores </a:t>
            </a:r>
            <a:r>
              <a:rPr lang="pt-BR" b="1" dirty="0"/>
              <a:t>(</a:t>
            </a:r>
            <a:r>
              <a:rPr lang="pt-BR" b="1" dirty="0">
                <a:solidFill>
                  <a:srgbClr val="FF0000"/>
                </a:solidFill>
              </a:rPr>
              <a:t>grande margem de erro</a:t>
            </a:r>
            <a:r>
              <a:rPr lang="pt-BR" b="1" dirty="0"/>
              <a:t>).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D16987-77D4-4390-95AB-16292EC193CF}"/>
              </a:ext>
            </a:extLst>
          </p:cNvPr>
          <p:cNvSpPr/>
          <p:nvPr/>
        </p:nvSpPr>
        <p:spPr>
          <a:xfrm>
            <a:off x="825159" y="1096463"/>
            <a:ext cx="1110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Integração da solução no Módulo de PT do SAP com as plantas 3D das plataformas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C291CA-6D8D-4C8F-9651-0F9A2A0C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57" y="2858629"/>
            <a:ext cx="5352094" cy="3805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B76A2E-D1A8-4EF2-BE54-4252977D7D95}"/>
              </a:ext>
            </a:extLst>
          </p:cNvPr>
          <p:cNvSpPr txBox="1"/>
          <p:nvPr/>
        </p:nvSpPr>
        <p:spPr>
          <a:xfrm>
            <a:off x="6336631" y="1594131"/>
            <a:ext cx="5733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Sistema Futuro (Integração SAP e Plantas 3D): </a:t>
            </a:r>
            <a:r>
              <a:rPr lang="pt-BR" b="1" dirty="0">
                <a:solidFill>
                  <a:srgbClr val="0033CC"/>
                </a:solidFill>
              </a:rPr>
              <a:t>Plotagem automática</a:t>
            </a:r>
            <a:r>
              <a:rPr lang="pt-BR" dirty="0"/>
              <a:t> a partir das </a:t>
            </a:r>
            <a:r>
              <a:rPr lang="pt-BR" b="1" dirty="0"/>
              <a:t>coordenadas dos equipamentos </a:t>
            </a:r>
            <a:r>
              <a:rPr lang="pt-BR" dirty="0"/>
              <a:t>onde os trabalhos serão realizados (</a:t>
            </a:r>
            <a:r>
              <a:rPr lang="pt-BR" b="1" dirty="0">
                <a:solidFill>
                  <a:srgbClr val="0033CC"/>
                </a:solidFill>
              </a:rPr>
              <a:t>eliminação do trabalho manual dos planejadores e da margem de erro</a:t>
            </a:r>
            <a:r>
              <a:rPr lang="pt-BR" dirty="0"/>
              <a:t>).</a:t>
            </a:r>
            <a:endParaRPr lang="pt-BR" b="1" dirty="0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B4B693C7-A23D-4B52-8790-554BD251756B}"/>
              </a:ext>
            </a:extLst>
          </p:cNvPr>
          <p:cNvSpPr/>
          <p:nvPr/>
        </p:nvSpPr>
        <p:spPr>
          <a:xfrm>
            <a:off x="5309938" y="1778797"/>
            <a:ext cx="994611" cy="4778668"/>
          </a:xfrm>
          <a:prstGeom prst="rightBrac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53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1018417" y="938186"/>
            <a:ext cx="10476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modelo permite a eliminação das restrições de simultaneidade pela eliminação da sobreposição de horários.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RESULTADOS OBTIDOS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651873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51778" y="1826792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Benefícios obtidos com a otimização:</a:t>
            </a:r>
          </a:p>
        </p:txBody>
      </p:sp>
    </p:spTree>
    <p:extLst>
      <p:ext uri="{BB962C8B-B14F-4D97-AF65-F5344CB8AC3E}">
        <p14:creationId xmlns:p14="http://schemas.microsoft.com/office/powerpoint/2010/main" val="31606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1018417" y="938186"/>
            <a:ext cx="10476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modelo permite a eliminação das restrições de simultaneidade pela eliminação da sobreposição de horários.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RESULTADOS OBTIDOS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674726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51778" y="1826792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Benefícios obtidos com a otimização:</a:t>
            </a:r>
          </a:p>
        </p:txBody>
      </p:sp>
    </p:spTree>
    <p:extLst>
      <p:ext uri="{BB962C8B-B14F-4D97-AF65-F5344CB8AC3E}">
        <p14:creationId xmlns:p14="http://schemas.microsoft.com/office/powerpoint/2010/main" val="33226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 anchor="ctr">
            <a:normAutofit/>
          </a:bodyPr>
          <a:lstStyle/>
          <a:p>
            <a:r>
              <a:rPr lang="pt-BR" noProof="1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1003" y="2017711"/>
            <a:ext cx="4754880" cy="82296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1"/>
              <a:t>EDSON DIAS DA COSTA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0" r="58406" b="1"/>
          <a:stretch/>
        </p:blipFill>
        <p:spPr>
          <a:xfrm>
            <a:off x="6634353" y="2659696"/>
            <a:ext cx="4754880" cy="3341572"/>
          </a:xfrm>
          <a:prstGeom prst="rect">
            <a:avLst/>
          </a:prstGeom>
          <a:noFill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865EEA-9675-4351-B0E5-475BE51BBFFA}"/>
              </a:ext>
            </a:extLst>
          </p:cNvPr>
          <p:cNvSpPr txBox="1"/>
          <p:nvPr/>
        </p:nvSpPr>
        <p:spPr>
          <a:xfrm>
            <a:off x="0" y="6598563"/>
            <a:ext cx="5829300" cy="25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sz="1100" noProof="1"/>
              <a:t>EDSON DIAS DA COSTA – MATRÍCULA 201190263 – BI MASTER – ICA PUC RIO – TURMA 2020.1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0616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1820106" y="2318060"/>
            <a:ext cx="9092476" cy="2826975"/>
            <a:chOff x="54974" y="2798862"/>
            <a:chExt cx="2868750" cy="720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54974" y="2798862"/>
              <a:ext cx="2868750" cy="6326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700" kern="1200" noProof="1"/>
                <a:t>O PRESENTE projeto </a:t>
              </a:r>
              <a:r>
                <a:rPr lang="pt-BR" sz="1700" noProof="1"/>
                <a:t>apresenta uma prova de conceito para otimização da programação DE tarefas de manutenção planejadas em uma plataforma de petróleo, para sua realização nos turnos de trabalho subsequentes.</a:t>
              </a:r>
            </a:p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pt-BR" sz="1700" kern="1200" noProof="1"/>
            </a:p>
            <a:p>
              <a:pPr marL="0" lvl="0" indent="0" algn="just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700" kern="1200" noProof="1"/>
                <a:t>O modelo tem com objetivo maximizar o emprego da mão de obra disponível, respeitando as restrições de segurança e simultaneidade entre tarefas iNcompatíveis de serem realizadas em proximidade no mesmo intervalo de tempo.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32B1D7-A210-4712-BAA7-DE8C5EF3AB60}"/>
              </a:ext>
            </a:extLst>
          </p:cNvPr>
          <p:cNvSpPr txBox="1"/>
          <p:nvPr/>
        </p:nvSpPr>
        <p:spPr>
          <a:xfrm>
            <a:off x="936584" y="1014244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D932AED-8F61-495F-98F9-2B62ACDA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0" y="122108"/>
            <a:ext cx="9720072" cy="680974"/>
          </a:xfrm>
        </p:spPr>
        <p:txBody>
          <a:bodyPr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noProof="1"/>
              <a:t>PROJETO FINAL – BI MASTER – PUC RIO</a:t>
            </a:r>
          </a:p>
        </p:txBody>
      </p:sp>
    </p:spTree>
    <p:extLst>
      <p:ext uri="{BB962C8B-B14F-4D97-AF65-F5344CB8AC3E}">
        <p14:creationId xmlns:p14="http://schemas.microsoft.com/office/powerpoint/2010/main" val="149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E3FE774-C176-420A-81CE-0FDC93CEBF62}"/>
              </a:ext>
            </a:extLst>
          </p:cNvPr>
          <p:cNvGrpSpPr/>
          <p:nvPr/>
        </p:nvGrpSpPr>
        <p:grpSpPr>
          <a:xfrm>
            <a:off x="861237" y="1925337"/>
            <a:ext cx="11174819" cy="4316435"/>
            <a:chOff x="54974" y="2798862"/>
            <a:chExt cx="2868750" cy="88360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FE303BE-A1C7-4661-B27D-044D3ABA57C7}"/>
                </a:ext>
              </a:extLst>
            </p:cNvPr>
            <p:cNvSpPr/>
            <p:nvPr/>
          </p:nvSpPr>
          <p:spPr>
            <a:xfrm>
              <a:off x="54974" y="2798862"/>
              <a:ext cx="28687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C6E898-1CAC-4B4A-AB90-3FCE9F047544}"/>
                </a:ext>
              </a:extLst>
            </p:cNvPr>
            <p:cNvSpPr txBox="1"/>
            <p:nvPr/>
          </p:nvSpPr>
          <p:spPr>
            <a:xfrm>
              <a:off x="54974" y="2798862"/>
              <a:ext cx="2868750" cy="883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CRIADas TABELAS RELACIONAIS de serviços, equipamentos e características de trabalho, SIMULANDO A EXTRAÇÃO DE UM bando de dados transacional de uma plataforma de petróleo;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Cada tarefa de manutenção a ser realizada pode ter mais de uma característica, o que aumenta as possibilidades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Para cada característica, pode haver mais de umA tarefa a ser realizada, o que também aumenta as possibilidades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DESENVOLVIDA Matriz de Simultaneidade COMPLETA, com mais características combinadas</a:t>
              </a:r>
              <a:r>
                <a:rPr lang="pt-BR" sz="1700" noProof="1"/>
                <a:t> E </a:t>
              </a:r>
              <a:r>
                <a:rPr lang="pt-BR" sz="1700" kern="1200" noProof="1"/>
                <a:t>outras possiblidades de restrições de simultaneidade;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Utilizado modelo 3D de uma planta de processo: Fórmula da distância entre dois pontos com três dimensões;</a:t>
              </a:r>
            </a:p>
            <a:p>
              <a:pPr marL="742950" lvl="1" indent="-285750" algn="just" defTabSz="755650"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pt-BR" sz="1700" kern="1200" noProof="1"/>
                <a:t>Inseridas restrições de precedência entre os trabalhos planejados;</a:t>
              </a:r>
            </a:p>
            <a:p>
              <a:pPr algn="just" defTabSz="755650"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pt-BR" sz="1700" b="1" kern="1200" noProof="1"/>
            </a:p>
            <a:p>
              <a:pPr algn="just" defTabSz="75565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1700" b="1" kern="1200" noProof="1"/>
                <a:t>NOTA: </a:t>
              </a:r>
              <a:r>
                <a:rPr lang="pt-BR" sz="1700" kern="1200" noProof="1"/>
                <a:t>O PROJETO ESTÁ SENDO DISCUTIDO COM A SAP, VISANDO A integração da solução com oS Módulos de Planejamento de Manutenção e Permissão de Trabalho UTILIZADOS NA PETROBRAS.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BE185A-A9B4-4E70-A03E-7D724E3921D3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ORIGEM DA APLICAÇÃO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E57B89D-E56E-429A-AD98-83E4F49EE5E5}"/>
              </a:ext>
            </a:extLst>
          </p:cNvPr>
          <p:cNvSpPr/>
          <p:nvPr/>
        </p:nvSpPr>
        <p:spPr>
          <a:xfrm>
            <a:off x="729849" y="813965"/>
            <a:ext cx="113879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 PROVA DE CONCEITO APRESENTADA NESSE PROJETO DESENVOLVEU O TRABALHO DA DISCIPLINA DE OTIMIZAÇÃO DE PLANEJAMENTO, INCORPORANDO NOVAS VARIÁVEIS POSSÍVEIS DE OCORRER VISANDO UMA APLICAÇÃO REAL:</a:t>
            </a:r>
          </a:p>
        </p:txBody>
      </p:sp>
    </p:spTree>
    <p:extLst>
      <p:ext uri="{BB962C8B-B14F-4D97-AF65-F5344CB8AC3E}">
        <p14:creationId xmlns:p14="http://schemas.microsoft.com/office/powerpoint/2010/main" val="33868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89035" y="756916"/>
            <a:ext cx="108314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srgbClr val="0033CC"/>
                </a:solidFill>
              </a:rPr>
              <a:t>Plataformas marítimas de produção são instalações de processo compactas, responsáveis pela elevação e processamento primário de hidrocarbonetos a elevadas vazões e pressões. </a:t>
            </a:r>
          </a:p>
          <a:p>
            <a:pPr algn="just">
              <a:spcAft>
                <a:spcPts val="600"/>
              </a:spcAft>
            </a:pPr>
            <a:r>
              <a:rPr lang="pt-BR" dirty="0"/>
              <a:t>Equipes de operação e manutenção convivem para manter a planta em condições de segurança e eficiência dentro dos limites estabelecidos no projeto. Tais equipes desempenham diversas </a:t>
            </a:r>
            <a:r>
              <a:rPr lang="pt-BR" b="1" dirty="0">
                <a:solidFill>
                  <a:srgbClr val="0000FF"/>
                </a:solidFill>
              </a:rPr>
              <a:t>atividades e operações simultâneas</a:t>
            </a:r>
            <a:r>
              <a:rPr lang="pt-BR" dirty="0"/>
              <a:t> para atingir o objetivo de produzir com segurança. </a:t>
            </a:r>
          </a:p>
          <a:p>
            <a:pPr lvl="1" algn="just">
              <a:spcAft>
                <a:spcPts val="600"/>
              </a:spcAft>
            </a:pPr>
            <a:r>
              <a:rPr lang="pt-BR" b="1" dirty="0"/>
              <a:t>Exemplos: </a:t>
            </a:r>
            <a:r>
              <a:rPr lang="pt-BR" dirty="0"/>
              <a:t>manobras de partida e parada de equipamentos de processo, geração de energia, controle de estabilidade, trabalhos de manutenção e reparo, operações com embarcações, movimentação de cargas, abastecimento de produtos químicos, pousos e decolagens de helicópteros, entre outras. </a:t>
            </a:r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D98EEE7C-B314-439E-81B1-17FF006D7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91" y="3397519"/>
            <a:ext cx="2364401" cy="13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 descr="Uma imagem contendo navio, barco, branco, comida&#10;&#10;Descrição gerada automaticamente">
            <a:extLst>
              <a:ext uri="{FF2B5EF4-FFF2-40B4-BE49-F238E27FC236}">
                <a16:creationId xmlns:a16="http://schemas.microsoft.com/office/drawing/2014/main" id="{6E33E863-3B24-4AF8-B89B-8EAC2629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55" y="3384711"/>
            <a:ext cx="3959911" cy="293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12B800-A8E0-4FD3-ADB5-88FC7B253508}"/>
              </a:ext>
            </a:extLst>
          </p:cNvPr>
          <p:cNvSpPr txBox="1"/>
          <p:nvPr/>
        </p:nvSpPr>
        <p:spPr>
          <a:xfrm>
            <a:off x="729849" y="90392"/>
            <a:ext cx="850161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DESCRIÇÃO DO ESTUDO DE CASO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54CC97-84EA-4A4E-8EFC-C6F07BBD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03" y="3397519"/>
            <a:ext cx="3130207" cy="13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A154D2-EE44-41DF-9D37-CB4FD01CF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03" y="4927929"/>
            <a:ext cx="2362308" cy="141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5931C6-BFBB-4D93-A853-9D5C7A5BA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8" y="4931490"/>
            <a:ext cx="3130207" cy="1407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4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52499" y="709601"/>
            <a:ext cx="111425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700" b="1" dirty="0">
                <a:solidFill>
                  <a:srgbClr val="0033CC"/>
                </a:solidFill>
              </a:rPr>
              <a:t>Concomitante com as tarefas operacionais</a:t>
            </a:r>
            <a:r>
              <a:rPr lang="pt-BR" sz="1700" dirty="0">
                <a:solidFill>
                  <a:srgbClr val="0033CC"/>
                </a:solidFill>
              </a:rPr>
              <a:t>, </a:t>
            </a:r>
            <a:r>
              <a:rPr lang="pt-BR" sz="1700" dirty="0"/>
              <a:t>em cada plataforma diariamente são realizadas diversas atividades para manutenção e reparo, que podem envolver serviços a quente (ex: solda elétrica), abertura de equipamentos que operam com óleo ou gás inflamável, trabalhos elétricos, trabalhos em altura, trabalhos sobre o mar, operações de mergulho, entre outros.</a:t>
            </a:r>
          </a:p>
        </p:txBody>
      </p:sp>
      <p:pic>
        <p:nvPicPr>
          <p:cNvPr id="4" name="Imagem 21">
            <a:extLst>
              <a:ext uri="{FF2B5EF4-FFF2-40B4-BE49-F238E27FC236}">
                <a16:creationId xmlns:a16="http://schemas.microsoft.com/office/drawing/2014/main" id="{64DEFC9D-9718-477D-8F32-476897116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57" y="3687093"/>
            <a:ext cx="2520617" cy="181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34983191-763F-4F29-BF55-ED53FDFA1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57" y="1794456"/>
            <a:ext cx="2520617" cy="168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4A64951-2B5B-4E69-8B5F-76E5E9C3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41" y="1789942"/>
            <a:ext cx="2315050" cy="168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EAA1E0-D67B-4189-A4B5-2BE7F20685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3919041" y="3729091"/>
            <a:ext cx="2315050" cy="177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70C979-F37F-4D15-9D10-62C8DE5F0EA2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DESCRIÇÃO DO ESTUDO DE CASO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8A0FBFA-096F-43B2-B80B-7E59EA948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369" y="1789942"/>
            <a:ext cx="5229624" cy="3710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915BDA93-9304-458A-AE8D-DF10ABD32432}"/>
              </a:ext>
            </a:extLst>
          </p:cNvPr>
          <p:cNvSpPr/>
          <p:nvPr/>
        </p:nvSpPr>
        <p:spPr>
          <a:xfrm>
            <a:off x="952499" y="5808608"/>
            <a:ext cx="111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solidFill>
                  <a:prstClr val="black"/>
                </a:solidFill>
              </a:rPr>
              <a:t>Trabalhos e Operações Simultâneas: </a:t>
            </a:r>
            <a:r>
              <a:rPr lang="pt-BR" dirty="0">
                <a:solidFill>
                  <a:prstClr val="black"/>
                </a:solidFill>
              </a:rPr>
              <a:t>Duas ou mais atividades ou tarefas com potencial interferência entre elas, ocorrendo ao mesmo tempo e no mesmo lugar, resultando em riscos adicionais.</a:t>
            </a:r>
          </a:p>
        </p:txBody>
      </p:sp>
    </p:spTree>
    <p:extLst>
      <p:ext uri="{BB962C8B-B14F-4D97-AF65-F5344CB8AC3E}">
        <p14:creationId xmlns:p14="http://schemas.microsoft.com/office/powerpoint/2010/main" val="407043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8F39525-BCBC-4CD7-B0D1-09EE5EBB11C6}"/>
              </a:ext>
            </a:extLst>
          </p:cNvPr>
          <p:cNvSpPr txBox="1"/>
          <p:nvPr/>
        </p:nvSpPr>
        <p:spPr>
          <a:xfrm>
            <a:off x="729849" y="90392"/>
            <a:ext cx="6947301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880" dirty="0">
                <a:effectLst/>
                <a:latin typeface="+mn-lt"/>
              </a:rPr>
              <a:t>TRABALHOS E OPERAÇÕES SIMULTÂNEAS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FAD68E-F7F6-444D-AE20-C556E2ECE684}"/>
              </a:ext>
            </a:extLst>
          </p:cNvPr>
          <p:cNvSpPr/>
          <p:nvPr/>
        </p:nvSpPr>
        <p:spPr>
          <a:xfrm>
            <a:off x="938670" y="765437"/>
            <a:ext cx="1110489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dirty="0">
                <a:solidFill>
                  <a:prstClr val="black"/>
                </a:solidFill>
              </a:rPr>
              <a:t>Duas ou mais atividades ocorrendo ao mesmo tempo e no mesmo lugar, resultando em riscos adicionais. </a:t>
            </a:r>
            <a:r>
              <a:rPr lang="pt-BR" dirty="0">
                <a:solidFill>
                  <a:srgbClr val="0033CC"/>
                </a:solidFill>
              </a:rPr>
              <a:t>Exemplos:</a:t>
            </a:r>
            <a:r>
              <a:rPr lang="pt-BR" dirty="0">
                <a:solidFill>
                  <a:prstClr val="black"/>
                </a:solidFill>
              </a:rPr>
              <a:t>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Tr1:</a:t>
            </a:r>
            <a:r>
              <a:rPr lang="pt-BR" dirty="0">
                <a:solidFill>
                  <a:prstClr val="black"/>
                </a:solidFill>
              </a:rPr>
              <a:t>	Solda em suporte de linha sobre o mar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Tr2:</a:t>
            </a:r>
            <a:r>
              <a:rPr lang="pt-BR" dirty="0">
                <a:solidFill>
                  <a:prstClr val="black"/>
                </a:solidFill>
              </a:rPr>
              <a:t>	Abertura de flange em linha de gás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prstClr val="black"/>
                </a:solidFill>
              </a:rPr>
              <a:t>Tr3:</a:t>
            </a:r>
            <a:r>
              <a:rPr lang="pt-BR" dirty="0">
                <a:solidFill>
                  <a:prstClr val="black"/>
                </a:solidFill>
              </a:rPr>
              <a:t>	Mergulho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8EDCD34-A053-4A2B-8F9C-360FACDDA375}"/>
              </a:ext>
            </a:extLst>
          </p:cNvPr>
          <p:cNvGrpSpPr/>
          <p:nvPr/>
        </p:nvGrpSpPr>
        <p:grpSpPr>
          <a:xfrm>
            <a:off x="7000379" y="2196597"/>
            <a:ext cx="5064100" cy="4496339"/>
            <a:chOff x="4097996" y="1274066"/>
            <a:chExt cx="5307282" cy="459227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107336D-D35D-42B8-A74B-CC187DB8B830}"/>
                </a:ext>
              </a:extLst>
            </p:cNvPr>
            <p:cNvSpPr/>
            <p:nvPr/>
          </p:nvSpPr>
          <p:spPr>
            <a:xfrm>
              <a:off x="5011620" y="2796288"/>
              <a:ext cx="3456256" cy="307005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Abertura de </a:t>
              </a: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linha de gás</a:t>
              </a:r>
            </a:p>
            <a:p>
              <a:pPr algn="ctr"/>
              <a:r>
                <a:rPr lang="pt-BR" dirty="0">
                  <a:solidFill>
                    <a:schemeClr val="tx1"/>
                  </a:solidFill>
                </a:rPr>
                <a:t>(Tr2)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5149A8-D980-4673-8BDE-128E07BC327C}"/>
                </a:ext>
              </a:extLst>
            </p:cNvPr>
            <p:cNvSpPr/>
            <p:nvPr/>
          </p:nvSpPr>
          <p:spPr>
            <a:xfrm>
              <a:off x="5949022" y="1287921"/>
              <a:ext cx="3456256" cy="3070054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>
                  <a:solidFill>
                    <a:schemeClr val="tx1"/>
                  </a:solidFill>
                </a:rPr>
                <a:t>Solda    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  <a:p>
              <a:pPr algn="r"/>
              <a:r>
                <a:rPr lang="pt-BR" dirty="0">
                  <a:solidFill>
                    <a:schemeClr val="tx1"/>
                  </a:solidFill>
                </a:rPr>
                <a:t>sobre o mar</a:t>
              </a:r>
            </a:p>
            <a:p>
              <a:pPr algn="r"/>
              <a:r>
                <a:rPr lang="pt-BR" dirty="0">
                  <a:solidFill>
                    <a:schemeClr val="tx1"/>
                  </a:solidFill>
                </a:rPr>
                <a:t>(Tr1)     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  <a:p>
              <a:pPr algn="r"/>
              <a:endParaRPr lang="pt-BR" dirty="0">
                <a:solidFill>
                  <a:schemeClr val="tx1"/>
                </a:solidFill>
              </a:endParaRPr>
            </a:p>
            <a:p>
              <a:pPr algn="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 descr="Operação X">
              <a:extLst>
                <a:ext uri="{FF2B5EF4-FFF2-40B4-BE49-F238E27FC236}">
                  <a16:creationId xmlns:a16="http://schemas.microsoft.com/office/drawing/2014/main" id="{35FFB9A0-3459-441E-A075-7705DA6AE4AB}"/>
                </a:ext>
              </a:extLst>
            </p:cNvPr>
            <p:cNvSpPr/>
            <p:nvPr/>
          </p:nvSpPr>
          <p:spPr>
            <a:xfrm>
              <a:off x="4097996" y="1274066"/>
              <a:ext cx="3456256" cy="30700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269875"/>
              <a:r>
                <a:rPr lang="pt-BR" dirty="0">
                  <a:solidFill>
                    <a:schemeClr val="tx1"/>
                  </a:solidFill>
                </a:rPr>
                <a:t>Mergulho</a:t>
              </a:r>
            </a:p>
            <a:p>
              <a:pPr defTabSz="269875"/>
              <a:r>
                <a:rPr lang="pt-BR" dirty="0">
                  <a:solidFill>
                    <a:schemeClr val="tx1"/>
                  </a:solidFill>
                </a:rPr>
                <a:t>    (Tr3)</a:t>
              </a:r>
            </a:p>
            <a:p>
              <a:pPr defTabSz="269875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698ED27-11C0-48C4-969A-A0114BF2139F}"/>
                </a:ext>
              </a:extLst>
            </p:cNvPr>
            <p:cNvSpPr txBox="1"/>
            <p:nvPr/>
          </p:nvSpPr>
          <p:spPr>
            <a:xfrm>
              <a:off x="6210757" y="2166618"/>
              <a:ext cx="1103546" cy="377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Tr3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9EE9348-E1E8-4441-A6CC-597B42127DF6}"/>
                </a:ext>
              </a:extLst>
            </p:cNvPr>
            <p:cNvSpPr txBox="1"/>
            <p:nvPr/>
          </p:nvSpPr>
          <p:spPr>
            <a:xfrm>
              <a:off x="5136317" y="3747337"/>
              <a:ext cx="1103546" cy="377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Tr2 + Tr3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E71E0BA-2092-4A71-8526-CCF87A7AD5A1}"/>
                </a:ext>
              </a:extLst>
            </p:cNvPr>
            <p:cNvSpPr txBox="1"/>
            <p:nvPr/>
          </p:nvSpPr>
          <p:spPr>
            <a:xfrm>
              <a:off x="7309783" y="3792321"/>
              <a:ext cx="1052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Tr2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BCBD131-D05B-4405-B699-0D48AC845BBD}"/>
                </a:ext>
              </a:extLst>
            </p:cNvPr>
            <p:cNvSpPr txBox="1"/>
            <p:nvPr/>
          </p:nvSpPr>
          <p:spPr>
            <a:xfrm>
              <a:off x="6174180" y="3055214"/>
              <a:ext cx="1103546" cy="660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Tr1 + Tr2</a:t>
              </a:r>
            </a:p>
            <a:p>
              <a:pPr algn="ctr"/>
              <a:r>
                <a:rPr lang="pt-BR" dirty="0"/>
                <a:t>+ Tr3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DE6E9FA-0506-4659-9BC0-956BCD9BA63F}"/>
              </a:ext>
            </a:extLst>
          </p:cNvPr>
          <p:cNvGrpSpPr/>
          <p:nvPr/>
        </p:nvGrpSpPr>
        <p:grpSpPr>
          <a:xfrm>
            <a:off x="606351" y="2302196"/>
            <a:ext cx="6093500" cy="972333"/>
            <a:chOff x="606351" y="2302196"/>
            <a:chExt cx="6093500" cy="972333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E1AEE23-E6D3-4411-A75C-11C4B8675357}"/>
                </a:ext>
              </a:extLst>
            </p:cNvPr>
            <p:cNvSpPr txBox="1"/>
            <p:nvPr/>
          </p:nvSpPr>
          <p:spPr>
            <a:xfrm>
              <a:off x="606351" y="2623142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Tr2   =  </a:t>
              </a:r>
            </a:p>
          </p:txBody>
        </p:sp>
        <p:sp>
          <p:nvSpPr>
            <p:cNvPr id="18" name="Explosão: 8 Pontos 17">
              <a:extLst>
                <a:ext uri="{FF2B5EF4-FFF2-40B4-BE49-F238E27FC236}">
                  <a16:creationId xmlns:a16="http://schemas.microsoft.com/office/drawing/2014/main" id="{BEF11A40-DCE9-4F52-BF63-394241E5C2A9}"/>
                </a:ext>
              </a:extLst>
            </p:cNvPr>
            <p:cNvSpPr/>
            <p:nvPr/>
          </p:nvSpPr>
          <p:spPr>
            <a:xfrm>
              <a:off x="5657099" y="2326524"/>
              <a:ext cx="991861" cy="948005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Nuvem 23">
              <a:extLst>
                <a:ext uri="{FF2B5EF4-FFF2-40B4-BE49-F238E27FC236}">
                  <a16:creationId xmlns:a16="http://schemas.microsoft.com/office/drawing/2014/main" id="{8A748380-96BA-49A1-99A0-07996993EF75}"/>
                </a:ext>
              </a:extLst>
            </p:cNvPr>
            <p:cNvSpPr/>
            <p:nvPr/>
          </p:nvSpPr>
          <p:spPr>
            <a:xfrm>
              <a:off x="3879978" y="2414957"/>
              <a:ext cx="766068" cy="622737"/>
            </a:xfrm>
            <a:prstGeom prst="clou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aio 24">
              <a:extLst>
                <a:ext uri="{FF2B5EF4-FFF2-40B4-BE49-F238E27FC236}">
                  <a16:creationId xmlns:a16="http://schemas.microsoft.com/office/drawing/2014/main" id="{0E2D6EC7-8153-41C6-9F0C-86204D9F3E4E}"/>
                </a:ext>
              </a:extLst>
            </p:cNvPr>
            <p:cNvSpPr/>
            <p:nvPr/>
          </p:nvSpPr>
          <p:spPr>
            <a:xfrm>
              <a:off x="2188890" y="2302196"/>
              <a:ext cx="687363" cy="902696"/>
            </a:xfrm>
            <a:prstGeom prst="lightningBol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Sinal de Adição 25">
              <a:extLst>
                <a:ext uri="{FF2B5EF4-FFF2-40B4-BE49-F238E27FC236}">
                  <a16:creationId xmlns:a16="http://schemas.microsoft.com/office/drawing/2014/main" id="{4C4983E7-62D1-42B0-87F1-BE7619336847}"/>
                </a:ext>
              </a:extLst>
            </p:cNvPr>
            <p:cNvSpPr/>
            <p:nvPr/>
          </p:nvSpPr>
          <p:spPr>
            <a:xfrm>
              <a:off x="3176781" y="2475738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a 26">
              <a:extLst>
                <a:ext uri="{FF2B5EF4-FFF2-40B4-BE49-F238E27FC236}">
                  <a16:creationId xmlns:a16="http://schemas.microsoft.com/office/drawing/2014/main" id="{6848543C-A938-4AB6-A04F-AA9DABE7DDAF}"/>
                </a:ext>
              </a:extLst>
            </p:cNvPr>
            <p:cNvSpPr/>
            <p:nvPr/>
          </p:nvSpPr>
          <p:spPr>
            <a:xfrm>
              <a:off x="4946574" y="2593226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22ED4DE-B946-4567-AFEC-DFD716D4DF50}"/>
              </a:ext>
            </a:extLst>
          </p:cNvPr>
          <p:cNvGrpSpPr/>
          <p:nvPr/>
        </p:nvGrpSpPr>
        <p:grpSpPr>
          <a:xfrm>
            <a:off x="555460" y="3322457"/>
            <a:ext cx="6093500" cy="1017532"/>
            <a:chOff x="555460" y="3322457"/>
            <a:chExt cx="6093500" cy="101753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61C8051-B15E-49FF-8C19-C6C70663A49F}"/>
                </a:ext>
              </a:extLst>
            </p:cNvPr>
            <p:cNvSpPr txBox="1"/>
            <p:nvPr/>
          </p:nvSpPr>
          <p:spPr>
            <a:xfrm>
              <a:off x="555460" y="3760579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Tr3   =  </a:t>
              </a:r>
            </a:p>
          </p:txBody>
        </p:sp>
        <p:sp>
          <p:nvSpPr>
            <p:cNvPr id="33" name="Sinal de Adição 32">
              <a:extLst>
                <a:ext uri="{FF2B5EF4-FFF2-40B4-BE49-F238E27FC236}">
                  <a16:creationId xmlns:a16="http://schemas.microsoft.com/office/drawing/2014/main" id="{30F8A126-8988-4CAA-9A37-C2459A791850}"/>
                </a:ext>
              </a:extLst>
            </p:cNvPr>
            <p:cNvSpPr/>
            <p:nvPr/>
          </p:nvSpPr>
          <p:spPr>
            <a:xfrm>
              <a:off x="3181433" y="3583567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Igual a 33">
              <a:extLst>
                <a:ext uri="{FF2B5EF4-FFF2-40B4-BE49-F238E27FC236}">
                  <a16:creationId xmlns:a16="http://schemas.microsoft.com/office/drawing/2014/main" id="{3556374A-0B7A-4F9C-B029-D0EBC36BFD26}"/>
                </a:ext>
              </a:extLst>
            </p:cNvPr>
            <p:cNvSpPr/>
            <p:nvPr/>
          </p:nvSpPr>
          <p:spPr>
            <a:xfrm>
              <a:off x="4951331" y="3659593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9A33C80C-2768-4A5F-AC55-3921220D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890" y="3339180"/>
              <a:ext cx="819264" cy="990738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78842E8F-5D81-4A54-A4E9-E15BEEB6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825" y="3337086"/>
              <a:ext cx="997300" cy="1002903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01CAB9B7-0C90-4662-A587-F15D0C0B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5355" y="3322457"/>
              <a:ext cx="924054" cy="990738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A06B648-0DA9-4625-B169-32831FC4E894}"/>
              </a:ext>
            </a:extLst>
          </p:cNvPr>
          <p:cNvGrpSpPr/>
          <p:nvPr/>
        </p:nvGrpSpPr>
        <p:grpSpPr>
          <a:xfrm>
            <a:off x="178429" y="4600971"/>
            <a:ext cx="6625638" cy="2211580"/>
            <a:chOff x="178429" y="4600971"/>
            <a:chExt cx="6625638" cy="221158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F327E51-42D2-4538-987F-C4A77F5E4E05}"/>
                </a:ext>
              </a:extLst>
            </p:cNvPr>
            <p:cNvSpPr txBox="1"/>
            <p:nvPr/>
          </p:nvSpPr>
          <p:spPr>
            <a:xfrm>
              <a:off x="178429" y="5575681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Tr1 + Tr2  + Tr3 =  </a:t>
              </a:r>
            </a:p>
          </p:txBody>
        </p:sp>
        <p:sp>
          <p:nvSpPr>
            <p:cNvPr id="28" name="Explosão: 8 Pontos 27">
              <a:extLst>
                <a:ext uri="{FF2B5EF4-FFF2-40B4-BE49-F238E27FC236}">
                  <a16:creationId xmlns:a16="http://schemas.microsoft.com/office/drawing/2014/main" id="{A0E7B121-783E-4F27-8AAA-25C3A3A15671}"/>
                </a:ext>
              </a:extLst>
            </p:cNvPr>
            <p:cNvSpPr/>
            <p:nvPr/>
          </p:nvSpPr>
          <p:spPr>
            <a:xfrm>
              <a:off x="5713420" y="4728675"/>
              <a:ext cx="991861" cy="948005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Nuvem 28">
              <a:extLst>
                <a:ext uri="{FF2B5EF4-FFF2-40B4-BE49-F238E27FC236}">
                  <a16:creationId xmlns:a16="http://schemas.microsoft.com/office/drawing/2014/main" id="{E1149A55-569C-40D4-9F6F-E5C5AA6501A4}"/>
                </a:ext>
              </a:extLst>
            </p:cNvPr>
            <p:cNvSpPr/>
            <p:nvPr/>
          </p:nvSpPr>
          <p:spPr>
            <a:xfrm>
              <a:off x="4030621" y="4878608"/>
              <a:ext cx="766068" cy="622737"/>
            </a:xfrm>
            <a:prstGeom prst="clou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aio 29">
              <a:extLst>
                <a:ext uri="{FF2B5EF4-FFF2-40B4-BE49-F238E27FC236}">
                  <a16:creationId xmlns:a16="http://schemas.microsoft.com/office/drawing/2014/main" id="{E1474807-37D7-45ED-9654-D6D42EF400A4}"/>
                </a:ext>
              </a:extLst>
            </p:cNvPr>
            <p:cNvSpPr/>
            <p:nvPr/>
          </p:nvSpPr>
          <p:spPr>
            <a:xfrm>
              <a:off x="2387999" y="4670572"/>
              <a:ext cx="725891" cy="905110"/>
            </a:xfrm>
            <a:prstGeom prst="lightningBol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Sinal de Adição 30">
              <a:extLst>
                <a:ext uri="{FF2B5EF4-FFF2-40B4-BE49-F238E27FC236}">
                  <a16:creationId xmlns:a16="http://schemas.microsoft.com/office/drawing/2014/main" id="{AC6939E6-7267-41D6-AD72-8E19F27EA81F}"/>
                </a:ext>
              </a:extLst>
            </p:cNvPr>
            <p:cNvSpPr/>
            <p:nvPr/>
          </p:nvSpPr>
          <p:spPr>
            <a:xfrm>
              <a:off x="3300012" y="4951532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Igual a 31">
              <a:extLst>
                <a:ext uri="{FF2B5EF4-FFF2-40B4-BE49-F238E27FC236}">
                  <a16:creationId xmlns:a16="http://schemas.microsoft.com/office/drawing/2014/main" id="{3423A6DE-BF61-4A94-9FC4-3DB8D9373861}"/>
                </a:ext>
              </a:extLst>
            </p:cNvPr>
            <p:cNvSpPr/>
            <p:nvPr/>
          </p:nvSpPr>
          <p:spPr>
            <a:xfrm>
              <a:off x="4995598" y="5081420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Igual a 37">
              <a:extLst>
                <a:ext uri="{FF2B5EF4-FFF2-40B4-BE49-F238E27FC236}">
                  <a16:creationId xmlns:a16="http://schemas.microsoft.com/office/drawing/2014/main" id="{432F9D95-8A1E-4E47-BCF8-74F68EBFBDA8}"/>
                </a:ext>
              </a:extLst>
            </p:cNvPr>
            <p:cNvSpPr/>
            <p:nvPr/>
          </p:nvSpPr>
          <p:spPr>
            <a:xfrm>
              <a:off x="4978478" y="6074637"/>
              <a:ext cx="537578" cy="369332"/>
            </a:xfrm>
            <a:prstGeom prst="mathEqual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Sinal de Adição 38">
              <a:extLst>
                <a:ext uri="{FF2B5EF4-FFF2-40B4-BE49-F238E27FC236}">
                  <a16:creationId xmlns:a16="http://schemas.microsoft.com/office/drawing/2014/main" id="{98C79245-50B8-4450-8E46-FCD3ECFFBA5F}"/>
                </a:ext>
              </a:extLst>
            </p:cNvPr>
            <p:cNvSpPr/>
            <p:nvPr/>
          </p:nvSpPr>
          <p:spPr>
            <a:xfrm>
              <a:off x="3311372" y="5977696"/>
              <a:ext cx="462080" cy="501964"/>
            </a:xfrm>
            <a:prstGeom prst="mathPlus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olchete Esquerdo 20">
              <a:extLst>
                <a:ext uri="{FF2B5EF4-FFF2-40B4-BE49-F238E27FC236}">
                  <a16:creationId xmlns:a16="http://schemas.microsoft.com/office/drawing/2014/main" id="{BA3385DC-3A8A-4F06-B723-9F25F506F5F9}"/>
                </a:ext>
              </a:extLst>
            </p:cNvPr>
            <p:cNvSpPr/>
            <p:nvPr/>
          </p:nvSpPr>
          <p:spPr>
            <a:xfrm>
              <a:off x="2187409" y="4615961"/>
              <a:ext cx="766068" cy="2196590"/>
            </a:xfrm>
            <a:prstGeom prst="leftBracket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olchete Direito 39">
              <a:extLst>
                <a:ext uri="{FF2B5EF4-FFF2-40B4-BE49-F238E27FC236}">
                  <a16:creationId xmlns:a16="http://schemas.microsoft.com/office/drawing/2014/main" id="{F587C1F2-FA43-4EB5-AD97-30103C4D1660}"/>
                </a:ext>
              </a:extLst>
            </p:cNvPr>
            <p:cNvSpPr/>
            <p:nvPr/>
          </p:nvSpPr>
          <p:spPr>
            <a:xfrm>
              <a:off x="6048823" y="4600971"/>
              <a:ext cx="755244" cy="2196590"/>
            </a:xfrm>
            <a:prstGeom prst="rightBracket">
              <a:avLst/>
            </a:prstGeom>
            <a:ln w="476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ED50DAC1-5BC7-4FEC-8488-E3469A90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7517" y="5677631"/>
              <a:ext cx="819264" cy="990738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906D1963-0E04-4502-9731-CE3B24323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509" y="5751396"/>
              <a:ext cx="997300" cy="1002903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A6E57C28-9672-4CD7-9C2E-686CF9FC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962" y="5736406"/>
              <a:ext cx="924054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2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902208" y="818436"/>
            <a:ext cx="11175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Grande número de tarefas de manutenção planejadas diariamente, que podem possuir características que impedem sua realização em proximidade no mesmo intervalo de tempo. Como realizar a programação dessa demanda, de forma a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maximizar o emprego da mão de obra disponível</a:t>
            </a:r>
            <a:r>
              <a:rPr lang="pt-BR" dirty="0"/>
              <a:t>, respeitando os </a:t>
            </a:r>
            <a:r>
              <a:rPr lang="pt-BR" b="1" dirty="0">
                <a:solidFill>
                  <a:srgbClr val="FF0000"/>
                </a:solidFill>
              </a:rPr>
              <a:t>critérios de segurança e simultaneidade </a:t>
            </a:r>
            <a:r>
              <a:rPr lang="pt-BR" dirty="0"/>
              <a:t>?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O PROBLEMA DE PLANEJAMENTO A SER OTIMIZADO</a:t>
            </a:r>
          </a:p>
        </p:txBody>
      </p:sp>
      <p:graphicFrame>
        <p:nvGraphicFramePr>
          <p:cNvPr id="15" name="Espaço Reservado para Conteúdo 2" descr="Espaço reservado para elemento gráfico SmartArt ">
            <a:extLst>
              <a:ext uri="{FF2B5EF4-FFF2-40B4-BE49-F238E27FC236}">
                <a16:creationId xmlns:a16="http://schemas.microsoft.com/office/drawing/2014/main" id="{F32C6F3D-C636-4D0F-8884-118B9615E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366680"/>
              </p:ext>
            </p:extLst>
          </p:nvPr>
        </p:nvGraphicFramePr>
        <p:xfrm>
          <a:off x="902208" y="2438400"/>
          <a:ext cx="1117549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1267974" y="1951011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Condições antes da aplicação da otimização:</a:t>
            </a:r>
          </a:p>
        </p:txBody>
      </p:sp>
    </p:spTree>
    <p:extLst>
      <p:ext uri="{BB962C8B-B14F-4D97-AF65-F5344CB8AC3E}">
        <p14:creationId xmlns:p14="http://schemas.microsoft.com/office/powerpoint/2010/main" val="40639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96A3FA-566E-42B6-BE99-2F4FBA94D2D5}"/>
              </a:ext>
            </a:extLst>
          </p:cNvPr>
          <p:cNvSpPr/>
          <p:nvPr/>
        </p:nvSpPr>
        <p:spPr>
          <a:xfrm>
            <a:off x="884420" y="788456"/>
            <a:ext cx="1101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ESTABELECER CRITÉRIOS DE DISTÂNCIA SEGURA ENTRE AS TAREFAS COM CARACTERÍSTICAS DE SIMULTANEIDADE E ELIMINAR SOBREPOSIÇÃO DE HORÁRIOS DAS TAREFAS QUE NÃO ATENDEM AOS CRITÉRIOS.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1D665D-C7DF-4324-880E-8A422039D252}"/>
              </a:ext>
            </a:extLst>
          </p:cNvPr>
          <p:cNvSpPr txBox="1"/>
          <p:nvPr/>
        </p:nvSpPr>
        <p:spPr>
          <a:xfrm>
            <a:off x="655992" y="73095"/>
            <a:ext cx="8763476" cy="498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spcAft>
                <a:spcPts val="600"/>
              </a:spcAft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pt-BR" sz="2640" dirty="0">
                <a:effectLst/>
                <a:latin typeface="+mn-lt"/>
              </a:rPr>
              <a:t>A SOLUÇÃO PROPOSTA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CE43A0-A342-4BB3-A3AF-398D001E35CC}"/>
              </a:ext>
            </a:extLst>
          </p:cNvPr>
          <p:cNvSpPr/>
          <p:nvPr/>
        </p:nvSpPr>
        <p:spPr>
          <a:xfrm>
            <a:off x="884420" y="1466884"/>
            <a:ext cx="1047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Passo a passo da solução (algoritmo):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34BB8B-14CC-4CDC-A648-64BBACD945EC}"/>
              </a:ext>
            </a:extLst>
          </p:cNvPr>
          <p:cNvSpPr txBox="1"/>
          <p:nvPr/>
        </p:nvSpPr>
        <p:spPr>
          <a:xfrm>
            <a:off x="1" y="1813822"/>
            <a:ext cx="12192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/>
              <a:t>Base de dados: </a:t>
            </a:r>
            <a:r>
              <a:rPr lang="pt-BR" sz="1400" dirty="0"/>
              <a:t>Banco de dados transacional do sistema de manutenção de uma plataforma, contendo tabelas de serviços, equipamentos e características de trabalho.</a:t>
            </a:r>
          </a:p>
          <a:p>
            <a:pPr algn="just"/>
            <a:r>
              <a:rPr lang="pt-BR" sz="1400" b="1" dirty="0"/>
              <a:t>1. </a:t>
            </a:r>
            <a:r>
              <a:rPr lang="pt-BR" sz="1400" dirty="0"/>
              <a:t>Desenvolver matriz de simultaneidade, convencionando distancias seguras para cada par de características de tarefas incompatíveis de serem realizadas em proximidade no mesmo intervalo de tempo;</a:t>
            </a:r>
          </a:p>
          <a:p>
            <a:pPr algn="just"/>
            <a:r>
              <a:rPr lang="pt-BR" sz="1400" b="1" dirty="0"/>
              <a:t>2. </a:t>
            </a:r>
            <a:r>
              <a:rPr lang="pt-BR" sz="1400" dirty="0"/>
              <a:t>Identificar as coordenadas x, y, z de cada equipamento da plataforma onde são realizados as tarefas de manutenção;</a:t>
            </a:r>
          </a:p>
          <a:p>
            <a:pPr algn="just"/>
            <a:r>
              <a:rPr lang="pt-BR" sz="1400" b="1" dirty="0"/>
              <a:t>3. </a:t>
            </a:r>
            <a:r>
              <a:rPr lang="pt-BR" sz="1400" dirty="0"/>
              <a:t>Calcular a distância entre cada par equipamentos, com base em suas coordenadas utilizando a fórmula da distância entre dois pontos;</a:t>
            </a:r>
          </a:p>
          <a:p>
            <a:pPr algn="just"/>
            <a:r>
              <a:rPr lang="pt-BR" sz="1400" b="1" dirty="0"/>
              <a:t>4. </a:t>
            </a:r>
            <a:r>
              <a:rPr lang="pt-BR" sz="1400" dirty="0"/>
              <a:t>Separar a relação de tarefas de manutenção planejadas para um dia, com seus horários de realização previstos;</a:t>
            </a:r>
          </a:p>
          <a:p>
            <a:pPr algn="just"/>
            <a:r>
              <a:rPr lang="pt-BR" sz="1400" b="1" dirty="0"/>
              <a:t>5. </a:t>
            </a:r>
            <a:r>
              <a:rPr lang="pt-BR" sz="1400" dirty="0"/>
              <a:t>Identificar a distância entre cada par de tarefas, com base nas distâncias entre os equipamentos onde serão executadas (passo 3);</a:t>
            </a:r>
          </a:p>
          <a:p>
            <a:pPr algn="just"/>
            <a:r>
              <a:rPr lang="pt-BR" sz="1400" b="1" dirty="0"/>
              <a:t>6. </a:t>
            </a:r>
            <a:r>
              <a:rPr lang="pt-BR" sz="1400" dirty="0"/>
              <a:t>Identificar as características de cada tarefa de manutenção; </a:t>
            </a:r>
          </a:p>
          <a:p>
            <a:pPr lvl="1" algn="just"/>
            <a:r>
              <a:rPr lang="pt-BR" sz="1400" b="1" dirty="0"/>
              <a:t>Nota:</a:t>
            </a:r>
            <a:r>
              <a:rPr lang="pt-BR" sz="1400" dirty="0"/>
              <a:t> Tarefas que não possuam características com impacto na simultaneidade, não irão entrar na análise nem no otimizador, pois podem ser programadas para qualquer horário.</a:t>
            </a:r>
          </a:p>
          <a:p>
            <a:pPr algn="just"/>
            <a:r>
              <a:rPr lang="pt-BR" sz="1400" b="1" dirty="0"/>
              <a:t>7. </a:t>
            </a:r>
            <a:r>
              <a:rPr lang="pt-BR" sz="1400" dirty="0"/>
              <a:t>Buscar na matriz de simultaneidade as distancias seguras convencionadas para cada par de características das tarefas planejadas para o dia selecionado;</a:t>
            </a:r>
          </a:p>
          <a:p>
            <a:pPr algn="just"/>
            <a:r>
              <a:rPr lang="pt-BR" sz="1400" b="1" dirty="0"/>
              <a:t>8. </a:t>
            </a:r>
            <a:r>
              <a:rPr lang="pt-BR" sz="1400" dirty="0"/>
              <a:t>Comparar a distância real entre as tarefas (passo 5) e a distância de segurança de suas características (passo 7);</a:t>
            </a:r>
          </a:p>
          <a:p>
            <a:pPr algn="just"/>
            <a:r>
              <a:rPr lang="pt-BR" sz="1400" b="1" dirty="0"/>
              <a:t>9. </a:t>
            </a:r>
            <a:r>
              <a:rPr lang="pt-BR" sz="1400" dirty="0"/>
              <a:t>Identificar a sobreposição de horários das tarefas programadas para o dia, com base em seus horários de início e fim previstos, utilizando fórmula de sobreposição de horários;</a:t>
            </a:r>
          </a:p>
          <a:p>
            <a:pPr algn="just"/>
            <a:r>
              <a:rPr lang="pt-BR" sz="1400" b="1" dirty="0"/>
              <a:t>10. </a:t>
            </a:r>
            <a:r>
              <a:rPr lang="pt-BR" sz="1400" dirty="0"/>
              <a:t>Identificar as tarefas com distancia real menor que a distancia segura de suas características (passo 8);</a:t>
            </a:r>
          </a:p>
          <a:p>
            <a:pPr algn="just"/>
            <a:r>
              <a:rPr lang="pt-BR" sz="1400" b="1" dirty="0"/>
              <a:t>11. </a:t>
            </a:r>
            <a:r>
              <a:rPr lang="pt-BR" sz="1400" dirty="0"/>
              <a:t>Identificar as tarefas que possuam simultaneamente as duas condições: a) sobreposição de horários (passo 9); b) distancia real menor que a distancia segura (passo 10); </a:t>
            </a:r>
          </a:p>
          <a:p>
            <a:pPr algn="just"/>
            <a:r>
              <a:rPr lang="pt-BR" sz="1400" b="1" dirty="0"/>
              <a:t>12. </a:t>
            </a:r>
            <a:r>
              <a:rPr lang="pt-BR" sz="1400" dirty="0"/>
              <a:t>Utilizar otimizador para escolher novos horários de início, eliminando a sobreposição de horários dos pares de tarefas com distancia real menor que a distancia segura estabelecida para as suas características.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 </a:t>
            </a:r>
            <a:r>
              <a:rPr lang="pt-BR" sz="1400" b="1" dirty="0"/>
              <a:t>Restrição de precedência: </a:t>
            </a:r>
            <a:r>
              <a:rPr lang="pt-BR" sz="1400" dirty="0"/>
              <a:t>Dentro de um mesmo serviço, as etapas devem respeitar a sequencia definida na planilha. Exemplo: a etapa com ID 1202202 somente deve iniciar após o fim da etapa com ID 1202201, e assim sucessivamente.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As etapas de um serviço não possuem restrição de precedência com etapas de outros serviços, mas devem atender as restrições de simultaneidade se os serviços forem incompatíveis conforme Matriz de Simultaneidade.</a:t>
            </a:r>
          </a:p>
        </p:txBody>
      </p:sp>
    </p:spTree>
    <p:extLst>
      <p:ext uri="{BB962C8B-B14F-4D97-AF65-F5344CB8AC3E}">
        <p14:creationId xmlns:p14="http://schemas.microsoft.com/office/powerpoint/2010/main" val="39283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63_TF22378848.potx" id="{53269024-24FC-4B17-B3AE-3D7549CE191E}" vid="{01B4D491-F3F2-4E5D-94E6-F1FCB1EFD3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integral</Template>
  <TotalTime>2325</TotalTime>
  <Words>2453</Words>
  <Application>Microsoft Office PowerPoint</Application>
  <PresentationFormat>Widescreen</PresentationFormat>
  <Paragraphs>204</Paragraphs>
  <Slides>24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Calibri</vt:lpstr>
      <vt:lpstr>Trebuchet MS</vt:lpstr>
      <vt:lpstr>Tw Cen MT</vt:lpstr>
      <vt:lpstr>Tw Cen MT Condensed</vt:lpstr>
      <vt:lpstr>Wingdings</vt:lpstr>
      <vt:lpstr>Wingdings 3</vt:lpstr>
      <vt:lpstr>Integral</vt:lpstr>
      <vt:lpstr>PROJETO FINAL – BI MASTER – PUC RIO</vt:lpstr>
      <vt:lpstr>PROJETO FINAL – BI MASTER – PUC RIO</vt:lpstr>
      <vt:lpstr>PROJETO FINAL – BI MASTER – PUC 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de planejamento</dc:title>
  <dc:creator>Edson Eliziani Costa</dc:creator>
  <cp:lastModifiedBy>Edson Eliziani Costa</cp:lastModifiedBy>
  <cp:revision>104</cp:revision>
  <dcterms:created xsi:type="dcterms:W3CDTF">2021-10-12T13:20:12Z</dcterms:created>
  <dcterms:modified xsi:type="dcterms:W3CDTF">2022-03-25T14:39:20Z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